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08" y="12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A6BFAC-C129-473B-AD44-5A9BFA11ED53}" type="datetimeFigureOut">
              <a:rPr lang="en-US" smtClean="0"/>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26932-2C48-4502-9B21-3C032FB9B146}" type="slidenum">
              <a:rPr lang="en-US" smtClean="0"/>
              <a:t>‹#›</a:t>
            </a:fld>
            <a:endParaRPr lang="en-US"/>
          </a:p>
        </p:txBody>
      </p:sp>
    </p:spTree>
    <p:extLst>
      <p:ext uri="{BB962C8B-B14F-4D97-AF65-F5344CB8AC3E}">
        <p14:creationId xmlns:p14="http://schemas.microsoft.com/office/powerpoint/2010/main" val="314534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57B7C-A4B5-4E33-9B75-BECFA503EEF0}" type="slidenum">
              <a:rPr lang="en-US"/>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511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269CB-48E7-4109-8626-ED51A7B5622E}" type="slidenum">
              <a:rPr lang="en-US"/>
              <a:pPr/>
              <a:t>10</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91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C8E8B-7463-4253-821E-ADC1015AA47C}" type="slidenum">
              <a:rPr lang="en-US"/>
              <a:pPr/>
              <a:t>11</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US"/>
              <a:t>So how to test such possibilities? Density with exogenous application. But the other issues are more difficult. In addition one has to think of structure of the synapses. Both pre and post as the effect the recordings and which type of recording is made.</a:t>
            </a:r>
          </a:p>
          <a:p>
            <a:endParaRPr lang="en-US"/>
          </a:p>
        </p:txBody>
      </p:sp>
    </p:spTree>
    <p:extLst>
      <p:ext uri="{BB962C8B-B14F-4D97-AF65-F5344CB8AC3E}">
        <p14:creationId xmlns:p14="http://schemas.microsoft.com/office/powerpoint/2010/main" val="155216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53005-B857-46C7-AB21-9F8005B554E7}" type="slidenum">
              <a:rPr lang="en-US"/>
              <a:pPr/>
              <a:t>12</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988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7FE7E-1218-4E8E-84BA-35EBCD168879}" type="slidenum">
              <a:rPr lang="en-US"/>
              <a:pPr/>
              <a:t>13</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6748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265B5-763A-402D-AAC9-403B41B0422B}" type="slidenum">
              <a:rPr lang="en-US"/>
              <a:pPr/>
              <a:t>14</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0397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15426-F760-43EF-A717-47F1221CF86E}" type="slidenum">
              <a:rPr lang="en-US"/>
              <a:pPr/>
              <a:t>15</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491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B672C-A8A8-47D8-9226-4937E4B5F522}" type="slidenum">
              <a:rPr lang="en-US"/>
              <a:pPr/>
              <a:t>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900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2B003-38BD-4363-8659-6AA349DA44D4}" type="slidenum">
              <a:rPr lang="en-US"/>
              <a:pPr/>
              <a:t>3</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187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86314-85D7-4D01-9B93-F70DC461EEB5}" type="slidenum">
              <a:rPr lang="en-US"/>
              <a:pPr/>
              <a:t>4</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8687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2DAE3-38CE-43A0-B331-46FB4F6133C8}" type="slidenum">
              <a:rPr lang="en-US"/>
              <a:pPr/>
              <a:t>5</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Given two synapses. One saturated one not. Saturdated one might give a slight larger amp, given more receptors get bound, then probably one will see a broader and flatter peak. Receptor /transmitter rebound-not cleared and activation/inactivation would occur.</a:t>
            </a:r>
          </a:p>
        </p:txBody>
      </p:sp>
    </p:spTree>
    <p:extLst>
      <p:ext uri="{BB962C8B-B14F-4D97-AF65-F5344CB8AC3E}">
        <p14:creationId xmlns:p14="http://schemas.microsoft.com/office/powerpoint/2010/main" val="3694843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A78FE-95B7-4E7B-96FB-BEFD5D3EA60F}" type="slidenum">
              <a:rPr lang="en-US"/>
              <a:pPr/>
              <a:t>6</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Smaller EPSC with same time constant.</a:t>
            </a:r>
          </a:p>
        </p:txBody>
      </p:sp>
    </p:spTree>
    <p:extLst>
      <p:ext uri="{BB962C8B-B14F-4D97-AF65-F5344CB8AC3E}">
        <p14:creationId xmlns:p14="http://schemas.microsoft.com/office/powerpoint/2010/main" val="22887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0129E-F606-449B-BF3F-379D1D56C9B8}" type="slidenum">
              <a:rPr lang="en-US"/>
              <a:pPr/>
              <a:t>7</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Shorter and braoder. Time constant reduced or two curves</a:t>
            </a:r>
          </a:p>
        </p:txBody>
      </p:sp>
    </p:spTree>
    <p:extLst>
      <p:ext uri="{BB962C8B-B14F-4D97-AF65-F5344CB8AC3E}">
        <p14:creationId xmlns:p14="http://schemas.microsoft.com/office/powerpoint/2010/main" val="3159854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F0BDC-CEE1-45D4-98B2-BEB08D728AC1}" type="slidenum">
              <a:rPr lang="en-US"/>
              <a:pPr/>
              <a:t>8</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5574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F70B1-0115-40A6-87D2-FE83FBA69DFE}" type="slidenum">
              <a:rPr lang="en-US"/>
              <a:pPr/>
              <a:t>9</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162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D80D56-0A13-46D0-96D2-9D7FD61AA5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BEA8-CA0D-4A0F-BCD6-FF92FB8810B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80D56-0A13-46D0-96D2-9D7FD61AA5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BEA8-CA0D-4A0F-BCD6-FF92FB8810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80D56-0A13-46D0-96D2-9D7FD61AA5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BEA8-CA0D-4A0F-BCD6-FF92FB8810B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5858A10-B02E-49F9-900B-878084F906F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D80D56-0A13-46D0-96D2-9D7FD61AA5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BEA8-CA0D-4A0F-BCD6-FF92FB8810B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80D56-0A13-46D0-96D2-9D7FD61AA52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EBEA8-CA0D-4A0F-BCD6-FF92FB8810B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D80D56-0A13-46D0-96D2-9D7FD61AA5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EBEA8-CA0D-4A0F-BCD6-FF92FB8810B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D80D56-0A13-46D0-96D2-9D7FD61AA52D}"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EBEA8-CA0D-4A0F-BCD6-FF92FB8810B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D80D56-0A13-46D0-96D2-9D7FD61AA52D}"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EBEA8-CA0D-4A0F-BCD6-FF92FB8810B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80D56-0A13-46D0-96D2-9D7FD61AA52D}"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EBEA8-CA0D-4A0F-BCD6-FF92FB8810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80D56-0A13-46D0-96D2-9D7FD61AA5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EBEA8-CA0D-4A0F-BCD6-FF92FB8810B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D80D56-0A13-46D0-96D2-9D7FD61AA52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EBEA8-CA0D-4A0F-BCD6-FF92FB8810B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80D56-0A13-46D0-96D2-9D7FD61AA52D}" type="datetimeFigureOut">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EBEA8-CA0D-4A0F-BCD6-FF92FB8810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1143000"/>
          </a:xfrm>
        </p:spPr>
        <p:txBody>
          <a:bodyPr/>
          <a:lstStyle/>
          <a:p>
            <a:r>
              <a:rPr lang="en-US" sz="3600" b="1" dirty="0"/>
              <a:t>The </a:t>
            </a:r>
            <a:r>
              <a:rPr lang="en-US" sz="3600" b="1" dirty="0" smtClean="0"/>
              <a:t>neuromuscular junction</a:t>
            </a:r>
            <a:endParaRPr lang="en-US" sz="3600" b="1" dirty="0"/>
          </a:p>
        </p:txBody>
      </p:sp>
      <p:sp>
        <p:nvSpPr>
          <p:cNvPr id="6147" name="Rectangle 3"/>
          <p:cNvSpPr>
            <a:spLocks noGrp="1" noChangeArrowheads="1"/>
          </p:cNvSpPr>
          <p:nvPr>
            <p:ph type="body" idx="1"/>
          </p:nvPr>
        </p:nvSpPr>
        <p:spPr>
          <a:xfrm>
            <a:off x="228600" y="1219200"/>
            <a:ext cx="8915400" cy="5486400"/>
          </a:xfrm>
        </p:spPr>
        <p:txBody>
          <a:bodyPr/>
          <a:lstStyle/>
          <a:p>
            <a:endParaRPr lang="en-US" dirty="0"/>
          </a:p>
          <a:p>
            <a:endParaRPr lang="en-US" dirty="0"/>
          </a:p>
          <a:p>
            <a:pPr>
              <a:buFontTx/>
              <a:buNone/>
            </a:pPr>
            <a:endParaRPr lang="en-US" dirty="0"/>
          </a:p>
          <a:p>
            <a:endParaRPr lang="en-US" dirty="0"/>
          </a:p>
        </p:txBody>
      </p:sp>
      <p:graphicFrame>
        <p:nvGraphicFramePr>
          <p:cNvPr id="6148" name="Object 4"/>
          <p:cNvGraphicFramePr>
            <a:graphicFrameLocks noChangeAspect="1"/>
          </p:cNvGraphicFramePr>
          <p:nvPr/>
        </p:nvGraphicFramePr>
        <p:xfrm>
          <a:off x="1690688" y="2684463"/>
          <a:ext cx="2209800" cy="1597025"/>
        </p:xfrm>
        <a:graphic>
          <a:graphicData uri="http://schemas.openxmlformats.org/presentationml/2006/ole">
            <mc:AlternateContent xmlns:mc="http://schemas.openxmlformats.org/markup-compatibility/2006">
              <mc:Choice xmlns:v="urn:schemas-microsoft-com:vml" Requires="v">
                <p:oleObj spid="_x0000_s1028" name="Image" r:id="rId4" imgW="2327448" imgH="1682713" progId="Photoshop.Image.5">
                  <p:embed/>
                </p:oleObj>
              </mc:Choice>
              <mc:Fallback>
                <p:oleObj name="Image" r:id="rId4" imgW="2327448" imgH="1682713" progId="Photoshop.Image.5">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688" y="2684463"/>
                        <a:ext cx="22098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4826000" y="2725738"/>
          <a:ext cx="2895600" cy="1703387"/>
        </p:xfrm>
        <a:graphic>
          <a:graphicData uri="http://schemas.openxmlformats.org/presentationml/2006/ole">
            <mc:AlternateContent xmlns:mc="http://schemas.openxmlformats.org/markup-compatibility/2006">
              <mc:Choice xmlns:v="urn:schemas-microsoft-com:vml" Requires="v">
                <p:oleObj spid="_x0000_s1029" name="Image" r:id="rId6" imgW="11309566" imgH="6645958" progId="Photoshop.Image.5">
                  <p:embed/>
                </p:oleObj>
              </mc:Choice>
              <mc:Fallback>
                <p:oleObj name="Image" r:id="rId6" imgW="11309566" imgH="6645958" progId="Photoshop.Image.5">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6000" y="2725738"/>
                        <a:ext cx="2895600" cy="170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50531"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50532"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50533"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50534"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50535"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36"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37"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38"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39"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0"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1"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2"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3"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4"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5"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6"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7"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8"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49"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0"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1"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2"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3"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4"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5"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6"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7"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8"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59"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0"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1"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2"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3"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4"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5"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0566" name="Text Box 38"/>
          <p:cNvSpPr txBox="1">
            <a:spLocks noChangeArrowheads="1"/>
          </p:cNvSpPr>
          <p:nvPr/>
        </p:nvSpPr>
        <p:spPr bwMode="auto">
          <a:xfrm>
            <a:off x="288925" y="4379913"/>
            <a:ext cx="2724150" cy="1190625"/>
          </a:xfrm>
          <a:prstGeom prst="rect">
            <a:avLst/>
          </a:prstGeom>
          <a:noFill/>
          <a:ln w="9525">
            <a:noFill/>
            <a:miter lim="800000"/>
            <a:headEnd/>
            <a:tailEnd/>
          </a:ln>
          <a:effectLst/>
        </p:spPr>
        <p:txBody>
          <a:bodyPr wrap="none">
            <a:spAutoFit/>
          </a:bodyPr>
          <a:lstStyle/>
          <a:p>
            <a:r>
              <a:rPr lang="en-US" sz="1800">
                <a:cs typeface="Arial" charset="0"/>
              </a:rPr>
              <a:t>Not saturated</a:t>
            </a:r>
          </a:p>
          <a:p>
            <a:r>
              <a:rPr lang="en-US" sz="1800">
                <a:cs typeface="Arial" charset="0"/>
              </a:rPr>
              <a:t>but not enough time</a:t>
            </a:r>
          </a:p>
          <a:p>
            <a:r>
              <a:rPr lang="en-US" sz="1800">
                <a:cs typeface="Arial" charset="0"/>
              </a:rPr>
              <a:t>to recycle and refill</a:t>
            </a:r>
          </a:p>
          <a:p>
            <a:r>
              <a:rPr lang="en-US" sz="1800">
                <a:cs typeface="Arial" charset="0"/>
              </a:rPr>
              <a:t>but can recruit from RP</a:t>
            </a:r>
          </a:p>
        </p:txBody>
      </p:sp>
      <p:sp>
        <p:nvSpPr>
          <p:cNvPr id="150567" name="Freeform 39"/>
          <p:cNvSpPr>
            <a:spLocks/>
          </p:cNvSpPr>
          <p:nvPr/>
        </p:nvSpPr>
        <p:spPr bwMode="auto">
          <a:xfrm>
            <a:off x="4800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50568"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50569"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50570" name="Oval 42"/>
          <p:cNvSpPr>
            <a:spLocks noChangeArrowheads="1"/>
          </p:cNvSpPr>
          <p:nvPr/>
        </p:nvSpPr>
        <p:spPr bwMode="auto">
          <a:xfrm>
            <a:off x="5181600" y="28194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50571" name="Oval 43"/>
          <p:cNvSpPr>
            <a:spLocks noChangeArrowheads="1"/>
          </p:cNvSpPr>
          <p:nvPr/>
        </p:nvSpPr>
        <p:spPr bwMode="auto">
          <a:xfrm>
            <a:off x="4648200" y="2057400"/>
            <a:ext cx="533400" cy="533400"/>
          </a:xfrm>
          <a:prstGeom prst="ellipse">
            <a:avLst/>
          </a:prstGeom>
          <a:solidFill>
            <a:srgbClr val="FF0000">
              <a:alpha val="74001"/>
            </a:srgbClr>
          </a:solidFill>
          <a:ln w="12700">
            <a:solidFill>
              <a:schemeClr val="tx1"/>
            </a:solidFill>
            <a:round/>
            <a:headEnd/>
            <a:tailEnd/>
          </a:ln>
          <a:effectLst/>
        </p:spPr>
        <p:txBody>
          <a:bodyPr wrap="none" anchor="ctr"/>
          <a:lstStyle/>
          <a:p>
            <a:endParaRPr lang="en-US"/>
          </a:p>
        </p:txBody>
      </p:sp>
      <p:sp>
        <p:nvSpPr>
          <p:cNvPr id="150572" name="Oval 44"/>
          <p:cNvSpPr>
            <a:spLocks noChangeArrowheads="1"/>
          </p:cNvSpPr>
          <p:nvPr/>
        </p:nvSpPr>
        <p:spPr bwMode="auto">
          <a:xfrm>
            <a:off x="3276600" y="1676400"/>
            <a:ext cx="533400" cy="533400"/>
          </a:xfrm>
          <a:prstGeom prst="ellipse">
            <a:avLst/>
          </a:prstGeom>
          <a:solidFill>
            <a:srgbClr val="FF0000"/>
          </a:solidFill>
          <a:ln w="12700">
            <a:solidFill>
              <a:schemeClr val="tx1"/>
            </a:solidFill>
            <a:round/>
            <a:headEnd/>
            <a:tailEnd/>
          </a:ln>
          <a:effectLst/>
        </p:spPr>
        <p:txBody>
          <a:bodyPr wrap="none" anchor="ctr"/>
          <a:lstStyle/>
          <a:p>
            <a:pPr algn="ctr"/>
            <a:r>
              <a:rPr lang="en-US" sz="2000"/>
              <a:t>RP</a:t>
            </a:r>
          </a:p>
        </p:txBody>
      </p:sp>
      <p:sp>
        <p:nvSpPr>
          <p:cNvPr id="150573" name="Line 45"/>
          <p:cNvSpPr>
            <a:spLocks noChangeShapeType="1"/>
          </p:cNvSpPr>
          <p:nvPr/>
        </p:nvSpPr>
        <p:spPr bwMode="auto">
          <a:xfrm flipH="1">
            <a:off x="4419600" y="2743200"/>
            <a:ext cx="228600" cy="304800"/>
          </a:xfrm>
          <a:prstGeom prst="line">
            <a:avLst/>
          </a:prstGeom>
          <a:noFill/>
          <a:ln w="25400">
            <a:solidFill>
              <a:schemeClr val="tx1"/>
            </a:solidFill>
            <a:round/>
            <a:headEnd/>
            <a:tailEnd type="triangle" w="med" len="med"/>
          </a:ln>
          <a:effectLst/>
        </p:spPr>
        <p:txBody>
          <a:bodyPr/>
          <a:lstStyle/>
          <a:p>
            <a:endParaRPr lang="en-US"/>
          </a:p>
        </p:txBody>
      </p:sp>
      <p:sp>
        <p:nvSpPr>
          <p:cNvPr id="150574" name="Line 46"/>
          <p:cNvSpPr>
            <a:spLocks noChangeShapeType="1"/>
          </p:cNvSpPr>
          <p:nvPr/>
        </p:nvSpPr>
        <p:spPr bwMode="auto">
          <a:xfrm flipV="1">
            <a:off x="4724400" y="3200400"/>
            <a:ext cx="304800" cy="152400"/>
          </a:xfrm>
          <a:prstGeom prst="line">
            <a:avLst/>
          </a:prstGeom>
          <a:noFill/>
          <a:ln w="25400">
            <a:solidFill>
              <a:schemeClr val="tx1"/>
            </a:solidFill>
            <a:round/>
            <a:headEnd/>
            <a:tailEnd type="triangle" w="med" len="med"/>
          </a:ln>
          <a:effectLst/>
        </p:spPr>
        <p:txBody>
          <a:bodyPr/>
          <a:lstStyle/>
          <a:p>
            <a:endParaRPr lang="en-US"/>
          </a:p>
        </p:txBody>
      </p:sp>
      <p:sp>
        <p:nvSpPr>
          <p:cNvPr id="150575" name="Line 47"/>
          <p:cNvSpPr>
            <a:spLocks noChangeShapeType="1"/>
          </p:cNvSpPr>
          <p:nvPr/>
        </p:nvSpPr>
        <p:spPr bwMode="auto">
          <a:xfrm>
            <a:off x="3733800" y="2362200"/>
            <a:ext cx="304800" cy="685800"/>
          </a:xfrm>
          <a:prstGeom prst="line">
            <a:avLst/>
          </a:prstGeom>
          <a:noFill/>
          <a:ln w="25400">
            <a:solidFill>
              <a:schemeClr val="tx1"/>
            </a:solidFill>
            <a:round/>
            <a:headEnd/>
            <a:tailEnd type="triangle" w="med" len="med"/>
          </a:ln>
          <a:effectLst/>
        </p:spPr>
        <p:txBody>
          <a:bodyPr/>
          <a:lstStyle/>
          <a:p>
            <a:endParaRPr lang="en-US"/>
          </a:p>
        </p:txBody>
      </p:sp>
      <p:sp>
        <p:nvSpPr>
          <p:cNvPr id="150576" name="Line 48"/>
          <p:cNvSpPr>
            <a:spLocks noChangeShapeType="1"/>
          </p:cNvSpPr>
          <p:nvPr/>
        </p:nvSpPr>
        <p:spPr bwMode="auto">
          <a:xfrm flipH="1" flipV="1">
            <a:off x="5181600" y="2590800"/>
            <a:ext cx="228600" cy="152400"/>
          </a:xfrm>
          <a:prstGeom prst="line">
            <a:avLst/>
          </a:prstGeom>
          <a:noFill/>
          <a:ln w="25400">
            <a:solidFill>
              <a:schemeClr val="tx1"/>
            </a:solidFill>
            <a:round/>
            <a:headEnd/>
            <a:tailEnd type="triangle" w="med" len="med"/>
          </a:ln>
          <a:effectLst/>
        </p:spPr>
        <p:txBody>
          <a:bodyPr/>
          <a:lstStyle/>
          <a:p>
            <a:endParaRPr lang="en-US"/>
          </a:p>
        </p:txBody>
      </p:sp>
      <p:sp>
        <p:nvSpPr>
          <p:cNvPr id="150577" name="Freeform 49"/>
          <p:cNvSpPr>
            <a:spLocks/>
          </p:cNvSpPr>
          <p:nvPr/>
        </p:nvSpPr>
        <p:spPr bwMode="auto">
          <a:xfrm>
            <a:off x="7239000" y="5257800"/>
            <a:ext cx="1066800" cy="638175"/>
          </a:xfrm>
          <a:custGeom>
            <a:avLst/>
            <a:gdLst/>
            <a:ahLst/>
            <a:cxnLst>
              <a:cxn ang="0">
                <a:pos x="0" y="6"/>
              </a:cxn>
              <a:cxn ang="0">
                <a:pos x="72" y="392"/>
              </a:cxn>
              <a:cxn ang="0">
                <a:pos x="208" y="64"/>
              </a:cxn>
              <a:cxn ang="0">
                <a:pos x="672" y="6"/>
              </a:cxn>
            </a:cxnLst>
            <a:rect l="0" t="0" r="r" b="b"/>
            <a:pathLst>
              <a:path w="672" h="402">
                <a:moveTo>
                  <a:pt x="0" y="6"/>
                </a:moveTo>
                <a:cubicBezTo>
                  <a:pt x="12" y="70"/>
                  <a:pt x="37" y="382"/>
                  <a:pt x="72" y="392"/>
                </a:cubicBezTo>
                <a:cubicBezTo>
                  <a:pt x="107" y="402"/>
                  <a:pt x="108" y="128"/>
                  <a:pt x="208" y="64"/>
                </a:cubicBezTo>
                <a:cubicBezTo>
                  <a:pt x="308" y="0"/>
                  <a:pt x="575" y="18"/>
                  <a:pt x="672" y="6"/>
                </a:cubicBezTo>
              </a:path>
            </a:pathLst>
          </a:custGeom>
          <a:noFill/>
          <a:ln w="25400">
            <a:solidFill>
              <a:schemeClr val="tx1"/>
            </a:solidFill>
            <a:round/>
            <a:headEnd/>
            <a:tailEnd/>
          </a:ln>
          <a:effectLst/>
        </p:spPr>
        <p:txBody>
          <a:bodyPr/>
          <a:lstStyle/>
          <a:p>
            <a:endParaRPr lang="en-US"/>
          </a:p>
        </p:txBody>
      </p:sp>
      <p:sp>
        <p:nvSpPr>
          <p:cNvPr id="150578" name="Line 50"/>
          <p:cNvSpPr>
            <a:spLocks noChangeShapeType="1"/>
          </p:cNvSpPr>
          <p:nvPr/>
        </p:nvSpPr>
        <p:spPr bwMode="auto">
          <a:xfrm flipH="1">
            <a:off x="6400800" y="5245100"/>
            <a:ext cx="838200" cy="0"/>
          </a:xfrm>
          <a:prstGeom prst="line">
            <a:avLst/>
          </a:prstGeom>
          <a:noFill/>
          <a:ln w="25400">
            <a:solidFill>
              <a:schemeClr val="tx1"/>
            </a:solidFill>
            <a:round/>
            <a:headEnd/>
            <a:tailEnd/>
          </a:ln>
          <a:effectLst/>
        </p:spPr>
        <p:txBody>
          <a:bodyPr/>
          <a:lstStyle/>
          <a:p>
            <a:endParaRPr lang="en-US"/>
          </a:p>
        </p:txBody>
      </p:sp>
      <p:sp>
        <p:nvSpPr>
          <p:cNvPr id="150579" name="Line 51"/>
          <p:cNvSpPr>
            <a:spLocks noChangeShapeType="1"/>
          </p:cNvSpPr>
          <p:nvPr/>
        </p:nvSpPr>
        <p:spPr bwMode="auto">
          <a:xfrm>
            <a:off x="6858000" y="5016500"/>
            <a:ext cx="0" cy="381000"/>
          </a:xfrm>
          <a:prstGeom prst="line">
            <a:avLst/>
          </a:prstGeom>
          <a:noFill/>
          <a:ln w="19050">
            <a:solidFill>
              <a:schemeClr val="tx1"/>
            </a:solidFill>
            <a:round/>
            <a:headEnd/>
            <a:tailEnd/>
          </a:ln>
          <a:effectLst/>
        </p:spPr>
        <p:txBody>
          <a:bodyPr/>
          <a:lstStyle/>
          <a:p>
            <a:endParaRPr lang="en-US"/>
          </a:p>
        </p:txBody>
      </p:sp>
      <p:sp>
        <p:nvSpPr>
          <p:cNvPr id="150580" name="Line 52"/>
          <p:cNvSpPr>
            <a:spLocks noChangeShapeType="1"/>
          </p:cNvSpPr>
          <p:nvPr/>
        </p:nvSpPr>
        <p:spPr bwMode="auto">
          <a:xfrm flipV="1">
            <a:off x="5791200" y="5791200"/>
            <a:ext cx="685800" cy="152400"/>
          </a:xfrm>
          <a:prstGeom prst="line">
            <a:avLst/>
          </a:prstGeom>
          <a:noFill/>
          <a:ln w="25400">
            <a:solidFill>
              <a:schemeClr val="tx1"/>
            </a:solidFill>
            <a:round/>
            <a:headEnd/>
            <a:tailEnd type="triangle" w="med" len="med"/>
          </a:ln>
          <a:effectLst/>
        </p:spPr>
        <p:txBody>
          <a:bodyPr/>
          <a:lstStyle/>
          <a:p>
            <a:endParaRPr lang="en-US"/>
          </a:p>
        </p:txBody>
      </p:sp>
      <p:sp>
        <p:nvSpPr>
          <p:cNvPr id="150581" name="Text Box 53"/>
          <p:cNvSpPr txBox="1">
            <a:spLocks noChangeArrowheads="1"/>
          </p:cNvSpPr>
          <p:nvPr/>
        </p:nvSpPr>
        <p:spPr bwMode="auto">
          <a:xfrm>
            <a:off x="5851525" y="5980113"/>
            <a:ext cx="692150" cy="366712"/>
          </a:xfrm>
          <a:prstGeom prst="rect">
            <a:avLst/>
          </a:prstGeom>
          <a:noFill/>
          <a:ln w="9525">
            <a:noFill/>
            <a:miter lim="800000"/>
            <a:headEnd/>
            <a:tailEnd/>
          </a:ln>
          <a:effectLst/>
        </p:spPr>
        <p:txBody>
          <a:bodyPr wrap="none">
            <a:spAutoFit/>
          </a:bodyPr>
          <a:lstStyle/>
          <a:p>
            <a:r>
              <a:rPr lang="en-US" sz="1800" b="0">
                <a:cs typeface="Arial" charset="0"/>
              </a:rPr>
              <a:t>Time</a:t>
            </a:r>
          </a:p>
        </p:txBody>
      </p:sp>
      <p:sp>
        <p:nvSpPr>
          <p:cNvPr id="150582" name="Freeform 54"/>
          <p:cNvSpPr>
            <a:spLocks/>
          </p:cNvSpPr>
          <p:nvPr/>
        </p:nvSpPr>
        <p:spPr bwMode="auto">
          <a:xfrm>
            <a:off x="72390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50583" name="Line 55"/>
          <p:cNvSpPr>
            <a:spLocks noChangeShapeType="1"/>
          </p:cNvSpPr>
          <p:nvPr/>
        </p:nvSpPr>
        <p:spPr bwMode="auto">
          <a:xfrm flipH="1">
            <a:off x="6400800" y="5257800"/>
            <a:ext cx="838200" cy="0"/>
          </a:xfrm>
          <a:prstGeom prst="line">
            <a:avLst/>
          </a:prstGeom>
          <a:noFill/>
          <a:ln w="25400">
            <a:solidFill>
              <a:schemeClr val="tx1"/>
            </a:solidFill>
            <a:round/>
            <a:headEnd/>
            <a:tailEnd/>
          </a:ln>
          <a:effectLst/>
        </p:spPr>
        <p:txBody>
          <a:bodyPr/>
          <a:lstStyle/>
          <a:p>
            <a:endParaRPr lang="en-US"/>
          </a:p>
        </p:txBody>
      </p:sp>
      <p:sp>
        <p:nvSpPr>
          <p:cNvPr id="150584" name="Line 56"/>
          <p:cNvSpPr>
            <a:spLocks noChangeShapeType="1"/>
          </p:cNvSpPr>
          <p:nvPr/>
        </p:nvSpPr>
        <p:spPr bwMode="auto">
          <a:xfrm>
            <a:off x="6858000" y="5029200"/>
            <a:ext cx="0" cy="381000"/>
          </a:xfrm>
          <a:prstGeom prst="line">
            <a:avLst/>
          </a:prstGeom>
          <a:noFill/>
          <a:ln w="19050">
            <a:solidFill>
              <a:schemeClr val="tx1"/>
            </a:solidFill>
            <a:round/>
            <a:headEnd/>
            <a:tailEnd/>
          </a:ln>
          <a:effectLst/>
        </p:spPr>
        <p:txBody>
          <a:bodyPr/>
          <a:lstStyle/>
          <a:p>
            <a:endParaRPr lang="en-US"/>
          </a:p>
        </p:txBody>
      </p:sp>
      <p:sp>
        <p:nvSpPr>
          <p:cNvPr id="150585" name="Line 57"/>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
        <p:nvSpPr>
          <p:cNvPr id="150587" name="Text Box 59"/>
          <p:cNvSpPr txBox="1">
            <a:spLocks noChangeArrowheads="1"/>
          </p:cNvSpPr>
          <p:nvPr/>
        </p:nvSpPr>
        <p:spPr bwMode="auto">
          <a:xfrm>
            <a:off x="7392988" y="5964238"/>
            <a:ext cx="538162" cy="396875"/>
          </a:xfrm>
          <a:prstGeom prst="rect">
            <a:avLst/>
          </a:prstGeom>
          <a:noFill/>
          <a:ln w="9525">
            <a:noFill/>
            <a:miter lim="800000"/>
            <a:headEnd/>
            <a:tailEnd/>
          </a:ln>
          <a:effectLst/>
        </p:spPr>
        <p:txBody>
          <a:bodyPr wrap="none">
            <a:spAutoFit/>
          </a:bodyPr>
          <a:lstStyle/>
          <a:p>
            <a:r>
              <a:rPr lang="en-US" sz="2000"/>
              <a:t>RP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52579"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52580"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52581"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52582"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52583"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4"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5"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6"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7"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8"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89"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0"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1"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2"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3"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4"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5"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6"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7"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8"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599"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0"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1"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2"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3"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4"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5"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6"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7"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8"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09"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10"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11"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12"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13"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52614" name="Text Box 38"/>
          <p:cNvSpPr txBox="1">
            <a:spLocks noChangeArrowheads="1"/>
          </p:cNvSpPr>
          <p:nvPr/>
        </p:nvSpPr>
        <p:spPr bwMode="auto">
          <a:xfrm>
            <a:off x="288925" y="4379913"/>
            <a:ext cx="2851150" cy="1190625"/>
          </a:xfrm>
          <a:prstGeom prst="rect">
            <a:avLst/>
          </a:prstGeom>
          <a:noFill/>
          <a:ln w="9525">
            <a:noFill/>
            <a:miter lim="800000"/>
            <a:headEnd/>
            <a:tailEnd/>
          </a:ln>
          <a:effectLst/>
        </p:spPr>
        <p:txBody>
          <a:bodyPr wrap="none">
            <a:spAutoFit/>
          </a:bodyPr>
          <a:lstStyle/>
          <a:p>
            <a:r>
              <a:rPr lang="en-US" sz="1800">
                <a:cs typeface="Arial" charset="0"/>
              </a:rPr>
              <a:t>Not saturated</a:t>
            </a:r>
          </a:p>
          <a:p>
            <a:r>
              <a:rPr lang="en-US" sz="1800">
                <a:cs typeface="Arial" charset="0"/>
              </a:rPr>
              <a:t>but increase density</a:t>
            </a:r>
          </a:p>
          <a:p>
            <a:r>
              <a:rPr lang="en-US" sz="1800">
                <a:cs typeface="Arial" charset="0"/>
              </a:rPr>
              <a:t>of postsynaptic receptor</a:t>
            </a:r>
          </a:p>
          <a:p>
            <a:r>
              <a:rPr lang="en-US" sz="1800">
                <a:cs typeface="Arial" charset="0"/>
              </a:rPr>
              <a:t>density</a:t>
            </a:r>
          </a:p>
        </p:txBody>
      </p:sp>
      <p:sp>
        <p:nvSpPr>
          <p:cNvPr id="152615" name="Freeform 39"/>
          <p:cNvSpPr>
            <a:spLocks/>
          </p:cNvSpPr>
          <p:nvPr/>
        </p:nvSpPr>
        <p:spPr bwMode="auto">
          <a:xfrm>
            <a:off x="4800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52616"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52617"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52618" name="Freeform 42"/>
          <p:cNvSpPr>
            <a:spLocks/>
          </p:cNvSpPr>
          <p:nvPr/>
        </p:nvSpPr>
        <p:spPr bwMode="auto">
          <a:xfrm>
            <a:off x="7239000" y="5164138"/>
            <a:ext cx="1066800" cy="1290637"/>
          </a:xfrm>
          <a:custGeom>
            <a:avLst/>
            <a:gdLst/>
            <a:ahLst/>
            <a:cxnLst>
              <a:cxn ang="0">
                <a:pos x="0" y="65"/>
              </a:cxn>
              <a:cxn ang="0">
                <a:pos x="88" y="803"/>
              </a:cxn>
              <a:cxn ang="0">
                <a:pos x="208" y="123"/>
              </a:cxn>
              <a:cxn ang="0">
                <a:pos x="672" y="65"/>
              </a:cxn>
            </a:cxnLst>
            <a:rect l="0" t="0" r="r" b="b"/>
            <a:pathLst>
              <a:path w="672" h="813">
                <a:moveTo>
                  <a:pt x="0" y="65"/>
                </a:moveTo>
                <a:cubicBezTo>
                  <a:pt x="15" y="188"/>
                  <a:pt x="53" y="793"/>
                  <a:pt x="88" y="803"/>
                </a:cubicBezTo>
                <a:cubicBezTo>
                  <a:pt x="123" y="813"/>
                  <a:pt x="111" y="246"/>
                  <a:pt x="208" y="123"/>
                </a:cubicBezTo>
                <a:cubicBezTo>
                  <a:pt x="305" y="0"/>
                  <a:pt x="575" y="77"/>
                  <a:pt x="672" y="65"/>
                </a:cubicBezTo>
              </a:path>
            </a:pathLst>
          </a:custGeom>
          <a:noFill/>
          <a:ln w="25400">
            <a:solidFill>
              <a:schemeClr val="tx1"/>
            </a:solidFill>
            <a:round/>
            <a:headEnd/>
            <a:tailEnd/>
          </a:ln>
          <a:effectLst/>
        </p:spPr>
        <p:txBody>
          <a:bodyPr/>
          <a:lstStyle/>
          <a:p>
            <a:endParaRPr lang="en-US"/>
          </a:p>
        </p:txBody>
      </p:sp>
      <p:sp>
        <p:nvSpPr>
          <p:cNvPr id="152619" name="Line 43"/>
          <p:cNvSpPr>
            <a:spLocks noChangeShapeType="1"/>
          </p:cNvSpPr>
          <p:nvPr/>
        </p:nvSpPr>
        <p:spPr bwMode="auto">
          <a:xfrm flipH="1">
            <a:off x="6400800" y="5245100"/>
            <a:ext cx="838200" cy="0"/>
          </a:xfrm>
          <a:prstGeom prst="line">
            <a:avLst/>
          </a:prstGeom>
          <a:noFill/>
          <a:ln w="25400">
            <a:solidFill>
              <a:schemeClr val="tx1"/>
            </a:solidFill>
            <a:round/>
            <a:headEnd/>
            <a:tailEnd/>
          </a:ln>
          <a:effectLst/>
        </p:spPr>
        <p:txBody>
          <a:bodyPr/>
          <a:lstStyle/>
          <a:p>
            <a:endParaRPr lang="en-US"/>
          </a:p>
        </p:txBody>
      </p:sp>
      <p:sp>
        <p:nvSpPr>
          <p:cNvPr id="152620" name="Line 44"/>
          <p:cNvSpPr>
            <a:spLocks noChangeShapeType="1"/>
          </p:cNvSpPr>
          <p:nvPr/>
        </p:nvSpPr>
        <p:spPr bwMode="auto">
          <a:xfrm>
            <a:off x="6858000" y="5016500"/>
            <a:ext cx="0" cy="381000"/>
          </a:xfrm>
          <a:prstGeom prst="line">
            <a:avLst/>
          </a:prstGeom>
          <a:noFill/>
          <a:ln w="19050">
            <a:solidFill>
              <a:schemeClr val="tx1"/>
            </a:solidFill>
            <a:round/>
            <a:headEnd/>
            <a:tailEnd/>
          </a:ln>
          <a:effectLst/>
        </p:spPr>
        <p:txBody>
          <a:bodyPr/>
          <a:lstStyle/>
          <a:p>
            <a:endParaRPr lang="en-US"/>
          </a:p>
        </p:txBody>
      </p:sp>
      <p:sp>
        <p:nvSpPr>
          <p:cNvPr id="152621" name="Line 45"/>
          <p:cNvSpPr>
            <a:spLocks noChangeShapeType="1"/>
          </p:cNvSpPr>
          <p:nvPr/>
        </p:nvSpPr>
        <p:spPr bwMode="auto">
          <a:xfrm flipV="1">
            <a:off x="5791200" y="5943600"/>
            <a:ext cx="762000" cy="0"/>
          </a:xfrm>
          <a:prstGeom prst="line">
            <a:avLst/>
          </a:prstGeom>
          <a:noFill/>
          <a:ln w="25400">
            <a:solidFill>
              <a:schemeClr val="tx1"/>
            </a:solidFill>
            <a:round/>
            <a:headEnd/>
            <a:tailEnd type="triangle" w="med" len="med"/>
          </a:ln>
          <a:effectLst/>
        </p:spPr>
        <p:txBody>
          <a:bodyPr/>
          <a:lstStyle/>
          <a:p>
            <a:endParaRPr lang="en-US"/>
          </a:p>
        </p:txBody>
      </p:sp>
      <p:sp>
        <p:nvSpPr>
          <p:cNvPr id="152622" name="Text Box 46"/>
          <p:cNvSpPr txBox="1">
            <a:spLocks noChangeArrowheads="1"/>
          </p:cNvSpPr>
          <p:nvPr/>
        </p:nvSpPr>
        <p:spPr bwMode="auto">
          <a:xfrm>
            <a:off x="5791200" y="5943600"/>
            <a:ext cx="692150" cy="366713"/>
          </a:xfrm>
          <a:prstGeom prst="rect">
            <a:avLst/>
          </a:prstGeom>
          <a:noFill/>
          <a:ln w="9525">
            <a:noFill/>
            <a:miter lim="800000"/>
            <a:headEnd/>
            <a:tailEnd/>
          </a:ln>
          <a:effectLst/>
        </p:spPr>
        <p:txBody>
          <a:bodyPr wrap="none">
            <a:spAutoFit/>
          </a:bodyPr>
          <a:lstStyle/>
          <a:p>
            <a:r>
              <a:rPr lang="en-US" sz="1800" b="0">
                <a:cs typeface="Arial" charset="0"/>
              </a:rPr>
              <a:t>Time</a:t>
            </a:r>
          </a:p>
        </p:txBody>
      </p:sp>
      <p:sp>
        <p:nvSpPr>
          <p:cNvPr id="152623" name="Line 47"/>
          <p:cNvSpPr>
            <a:spLocks noChangeShapeType="1"/>
          </p:cNvSpPr>
          <p:nvPr/>
        </p:nvSpPr>
        <p:spPr bwMode="auto">
          <a:xfrm>
            <a:off x="3124200" y="4267200"/>
            <a:ext cx="2133600" cy="0"/>
          </a:xfrm>
          <a:prstGeom prst="line">
            <a:avLst/>
          </a:prstGeom>
          <a:noFill/>
          <a:ln w="127000">
            <a:solidFill>
              <a:srgbClr val="0000FF"/>
            </a:solidFill>
            <a:round/>
            <a:headEnd/>
            <a:tailEnd/>
          </a:ln>
          <a:effectLst/>
        </p:spPr>
        <p:txBody>
          <a:bodyPr/>
          <a:lstStyle/>
          <a:p>
            <a:endParaRPr lang="en-US"/>
          </a:p>
        </p:txBody>
      </p:sp>
      <p:sp>
        <p:nvSpPr>
          <p:cNvPr id="152624" name="Line 48"/>
          <p:cNvSpPr>
            <a:spLocks noChangeShapeType="1"/>
          </p:cNvSpPr>
          <p:nvPr/>
        </p:nvSpPr>
        <p:spPr bwMode="auto">
          <a:xfrm>
            <a:off x="3124200" y="4343400"/>
            <a:ext cx="2133600" cy="0"/>
          </a:xfrm>
          <a:prstGeom prst="line">
            <a:avLst/>
          </a:prstGeom>
          <a:noFill/>
          <a:ln w="127000">
            <a:solidFill>
              <a:srgbClr val="0000FF"/>
            </a:solidFill>
            <a:round/>
            <a:headEnd/>
            <a:tailEnd/>
          </a:ln>
          <a:effectLst/>
        </p:spPr>
        <p:txBody>
          <a:bodyPr/>
          <a:lstStyle/>
          <a:p>
            <a:endParaRPr lang="en-US"/>
          </a:p>
        </p:txBody>
      </p:sp>
      <p:sp>
        <p:nvSpPr>
          <p:cNvPr id="152625" name="Line 49"/>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
        <p:nvSpPr>
          <p:cNvPr id="152626" name="Text Box 50"/>
          <p:cNvSpPr txBox="1">
            <a:spLocks noChangeArrowheads="1"/>
          </p:cNvSpPr>
          <p:nvPr/>
        </p:nvSpPr>
        <p:spPr bwMode="auto">
          <a:xfrm>
            <a:off x="228600" y="6324600"/>
            <a:ext cx="819150" cy="366713"/>
          </a:xfrm>
          <a:prstGeom prst="rect">
            <a:avLst/>
          </a:prstGeom>
          <a:noFill/>
          <a:ln w="9525">
            <a:noFill/>
            <a:miter lim="800000"/>
            <a:headEnd/>
            <a:tailEnd/>
          </a:ln>
          <a:effectLst/>
        </p:spPr>
        <p:txBody>
          <a:bodyPr wrap="none">
            <a:spAutoFit/>
          </a:bodyPr>
          <a:lstStyle/>
          <a:p>
            <a:r>
              <a:rPr lang="en-US" sz="1800" b="0">
                <a:cs typeface="Arial" charset="0"/>
              </a:rPr>
              <a:t>Test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Oval 2"/>
          <p:cNvSpPr>
            <a:spLocks noChangeArrowheads="1"/>
          </p:cNvSpPr>
          <p:nvPr/>
        </p:nvSpPr>
        <p:spPr bwMode="auto">
          <a:xfrm>
            <a:off x="3352800" y="2362200"/>
            <a:ext cx="457200" cy="152400"/>
          </a:xfrm>
          <a:prstGeom prst="ellipse">
            <a:avLst/>
          </a:prstGeom>
          <a:noFill/>
          <a:ln w="38100">
            <a:solidFill>
              <a:srgbClr val="00FF00"/>
            </a:solidFill>
            <a:round/>
            <a:headEnd/>
            <a:tailEnd/>
          </a:ln>
          <a:effectLst/>
        </p:spPr>
        <p:txBody>
          <a:bodyPr wrap="none" anchor="ctr"/>
          <a:lstStyle/>
          <a:p>
            <a:endParaRPr lang="en-US"/>
          </a:p>
        </p:txBody>
      </p:sp>
      <p:sp>
        <p:nvSpPr>
          <p:cNvPr id="154627" name="Line 3"/>
          <p:cNvSpPr>
            <a:spLocks noChangeShapeType="1"/>
          </p:cNvSpPr>
          <p:nvPr/>
        </p:nvSpPr>
        <p:spPr bwMode="auto">
          <a:xfrm flipH="1">
            <a:off x="2530475" y="5068888"/>
            <a:ext cx="838200" cy="0"/>
          </a:xfrm>
          <a:prstGeom prst="line">
            <a:avLst/>
          </a:prstGeom>
          <a:noFill/>
          <a:ln w="25400">
            <a:solidFill>
              <a:srgbClr val="00FF00"/>
            </a:solidFill>
            <a:round/>
            <a:headEnd/>
            <a:tailEnd/>
          </a:ln>
          <a:effectLst/>
        </p:spPr>
        <p:txBody>
          <a:bodyPr/>
          <a:lstStyle/>
          <a:p>
            <a:endParaRPr lang="en-US"/>
          </a:p>
        </p:txBody>
      </p:sp>
      <p:sp>
        <p:nvSpPr>
          <p:cNvPr id="154629" name="Oval 5"/>
          <p:cNvSpPr>
            <a:spLocks noChangeArrowheads="1"/>
          </p:cNvSpPr>
          <p:nvPr/>
        </p:nvSpPr>
        <p:spPr bwMode="auto">
          <a:xfrm>
            <a:off x="685800" y="2514600"/>
            <a:ext cx="228600" cy="381000"/>
          </a:xfrm>
          <a:prstGeom prst="ellipse">
            <a:avLst/>
          </a:prstGeom>
          <a:noFill/>
          <a:ln w="25400">
            <a:solidFill>
              <a:schemeClr val="accent2"/>
            </a:solidFill>
            <a:round/>
            <a:headEnd/>
            <a:tailEnd/>
          </a:ln>
          <a:effectLst/>
        </p:spPr>
        <p:txBody>
          <a:bodyPr wrap="none" anchor="ctr"/>
          <a:lstStyle/>
          <a:p>
            <a:endParaRPr lang="en-US"/>
          </a:p>
        </p:txBody>
      </p:sp>
      <p:sp>
        <p:nvSpPr>
          <p:cNvPr id="154630" name="Line 6"/>
          <p:cNvSpPr>
            <a:spLocks noChangeShapeType="1"/>
          </p:cNvSpPr>
          <p:nvPr/>
        </p:nvSpPr>
        <p:spPr bwMode="auto">
          <a:xfrm>
            <a:off x="838200" y="2514600"/>
            <a:ext cx="7086600" cy="0"/>
          </a:xfrm>
          <a:prstGeom prst="line">
            <a:avLst/>
          </a:prstGeom>
          <a:noFill/>
          <a:ln w="25400">
            <a:solidFill>
              <a:schemeClr val="accent2"/>
            </a:solidFill>
            <a:round/>
            <a:headEnd/>
            <a:tailEnd/>
          </a:ln>
          <a:effectLst/>
        </p:spPr>
        <p:txBody>
          <a:bodyPr/>
          <a:lstStyle/>
          <a:p>
            <a:endParaRPr lang="en-US"/>
          </a:p>
        </p:txBody>
      </p:sp>
      <p:sp>
        <p:nvSpPr>
          <p:cNvPr id="154631" name="Line 7"/>
          <p:cNvSpPr>
            <a:spLocks noChangeShapeType="1"/>
          </p:cNvSpPr>
          <p:nvPr/>
        </p:nvSpPr>
        <p:spPr bwMode="auto">
          <a:xfrm>
            <a:off x="762000" y="2895600"/>
            <a:ext cx="7162800" cy="0"/>
          </a:xfrm>
          <a:prstGeom prst="line">
            <a:avLst/>
          </a:prstGeom>
          <a:noFill/>
          <a:ln w="25400">
            <a:solidFill>
              <a:schemeClr val="accent2"/>
            </a:solidFill>
            <a:round/>
            <a:headEnd/>
            <a:tailEnd/>
          </a:ln>
          <a:effectLst/>
        </p:spPr>
        <p:txBody>
          <a:bodyPr/>
          <a:lstStyle/>
          <a:p>
            <a:endParaRPr lang="en-US"/>
          </a:p>
        </p:txBody>
      </p:sp>
      <p:sp>
        <p:nvSpPr>
          <p:cNvPr id="154632" name="Oval 8"/>
          <p:cNvSpPr>
            <a:spLocks noChangeArrowheads="1"/>
          </p:cNvSpPr>
          <p:nvPr/>
        </p:nvSpPr>
        <p:spPr bwMode="auto">
          <a:xfrm>
            <a:off x="7848600" y="2514600"/>
            <a:ext cx="152400" cy="381000"/>
          </a:xfrm>
          <a:prstGeom prst="ellipse">
            <a:avLst/>
          </a:prstGeom>
          <a:noFill/>
          <a:ln w="25400">
            <a:solidFill>
              <a:schemeClr val="accent2"/>
            </a:solidFill>
            <a:round/>
            <a:headEnd/>
            <a:tailEnd/>
          </a:ln>
          <a:effectLst/>
        </p:spPr>
        <p:txBody>
          <a:bodyPr wrap="none" anchor="ctr"/>
          <a:lstStyle/>
          <a:p>
            <a:endParaRPr lang="en-US"/>
          </a:p>
        </p:txBody>
      </p:sp>
      <p:sp>
        <p:nvSpPr>
          <p:cNvPr id="154633" name="Freeform 9"/>
          <p:cNvSpPr>
            <a:spLocks/>
          </p:cNvSpPr>
          <p:nvPr/>
        </p:nvSpPr>
        <p:spPr bwMode="auto">
          <a:xfrm>
            <a:off x="3368675" y="3697288"/>
            <a:ext cx="746125"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rgbClr val="00FF00"/>
            </a:solidFill>
            <a:round/>
            <a:headEnd/>
            <a:tailEnd/>
          </a:ln>
          <a:effectLst/>
        </p:spPr>
        <p:txBody>
          <a:bodyPr/>
          <a:lstStyle/>
          <a:p>
            <a:endParaRPr lang="en-US"/>
          </a:p>
        </p:txBody>
      </p:sp>
      <p:sp>
        <p:nvSpPr>
          <p:cNvPr id="154634" name="Line 10"/>
          <p:cNvSpPr>
            <a:spLocks noChangeShapeType="1"/>
          </p:cNvSpPr>
          <p:nvPr/>
        </p:nvSpPr>
        <p:spPr bwMode="auto">
          <a:xfrm flipH="1">
            <a:off x="2530475" y="3697288"/>
            <a:ext cx="838200" cy="0"/>
          </a:xfrm>
          <a:prstGeom prst="line">
            <a:avLst/>
          </a:prstGeom>
          <a:noFill/>
          <a:ln w="25400">
            <a:solidFill>
              <a:srgbClr val="00FF00"/>
            </a:solidFill>
            <a:round/>
            <a:headEnd/>
            <a:tailEnd/>
          </a:ln>
          <a:effectLst/>
        </p:spPr>
        <p:txBody>
          <a:bodyPr/>
          <a:lstStyle/>
          <a:p>
            <a:endParaRPr lang="en-US"/>
          </a:p>
        </p:txBody>
      </p:sp>
      <p:sp>
        <p:nvSpPr>
          <p:cNvPr id="154636" name="Text Box 12"/>
          <p:cNvSpPr txBox="1">
            <a:spLocks noChangeArrowheads="1"/>
          </p:cNvSpPr>
          <p:nvPr/>
        </p:nvSpPr>
        <p:spPr bwMode="auto">
          <a:xfrm>
            <a:off x="1371600" y="3505200"/>
            <a:ext cx="971550" cy="366713"/>
          </a:xfrm>
          <a:prstGeom prst="rect">
            <a:avLst/>
          </a:prstGeom>
          <a:noFill/>
          <a:ln w="9525">
            <a:noFill/>
            <a:miter lim="800000"/>
            <a:headEnd/>
            <a:tailEnd/>
          </a:ln>
          <a:effectLst/>
        </p:spPr>
        <p:txBody>
          <a:bodyPr wrap="none">
            <a:spAutoFit/>
          </a:bodyPr>
          <a:lstStyle/>
          <a:p>
            <a:r>
              <a:rPr lang="en-US" sz="1800" b="0">
                <a:cs typeface="Arial" charset="0"/>
              </a:rPr>
              <a:t>Case 1:</a:t>
            </a:r>
          </a:p>
        </p:txBody>
      </p:sp>
      <p:sp>
        <p:nvSpPr>
          <p:cNvPr id="154637" name="Text Box 13"/>
          <p:cNvSpPr txBox="1">
            <a:spLocks noChangeArrowheads="1"/>
          </p:cNvSpPr>
          <p:nvPr/>
        </p:nvSpPr>
        <p:spPr bwMode="auto">
          <a:xfrm>
            <a:off x="1387475" y="4916488"/>
            <a:ext cx="971550" cy="366712"/>
          </a:xfrm>
          <a:prstGeom prst="rect">
            <a:avLst/>
          </a:prstGeom>
          <a:noFill/>
          <a:ln w="9525">
            <a:noFill/>
            <a:miter lim="800000"/>
            <a:headEnd/>
            <a:tailEnd/>
          </a:ln>
          <a:effectLst/>
        </p:spPr>
        <p:txBody>
          <a:bodyPr wrap="none">
            <a:spAutoFit/>
          </a:bodyPr>
          <a:lstStyle/>
          <a:p>
            <a:r>
              <a:rPr lang="en-US" sz="1800" b="0">
                <a:cs typeface="Arial" charset="0"/>
              </a:rPr>
              <a:t>Case 2:</a:t>
            </a:r>
          </a:p>
        </p:txBody>
      </p:sp>
      <p:sp>
        <p:nvSpPr>
          <p:cNvPr id="154638" name="Freeform 14"/>
          <p:cNvSpPr>
            <a:spLocks/>
          </p:cNvSpPr>
          <p:nvPr/>
        </p:nvSpPr>
        <p:spPr bwMode="auto">
          <a:xfrm>
            <a:off x="1447800" y="1371600"/>
            <a:ext cx="3429000" cy="1244600"/>
          </a:xfrm>
          <a:custGeom>
            <a:avLst/>
            <a:gdLst/>
            <a:ahLst/>
            <a:cxnLst>
              <a:cxn ang="0">
                <a:pos x="0" y="0"/>
              </a:cxn>
              <a:cxn ang="0">
                <a:pos x="624" y="672"/>
              </a:cxn>
              <a:cxn ang="0">
                <a:pos x="864" y="672"/>
              </a:cxn>
              <a:cxn ang="0">
                <a:pos x="1152" y="720"/>
              </a:cxn>
              <a:cxn ang="0">
                <a:pos x="1344" y="672"/>
              </a:cxn>
              <a:cxn ang="0">
                <a:pos x="1488" y="720"/>
              </a:cxn>
              <a:cxn ang="0">
                <a:pos x="1776" y="672"/>
              </a:cxn>
              <a:cxn ang="0">
                <a:pos x="1872" y="720"/>
              </a:cxn>
              <a:cxn ang="0">
                <a:pos x="2112" y="672"/>
              </a:cxn>
              <a:cxn ang="0">
                <a:pos x="2160" y="720"/>
              </a:cxn>
            </a:cxnLst>
            <a:rect l="0" t="0" r="r" b="b"/>
            <a:pathLst>
              <a:path w="2160" h="784">
                <a:moveTo>
                  <a:pt x="0" y="0"/>
                </a:moveTo>
                <a:cubicBezTo>
                  <a:pt x="240" y="280"/>
                  <a:pt x="480" y="560"/>
                  <a:pt x="624" y="672"/>
                </a:cubicBezTo>
                <a:cubicBezTo>
                  <a:pt x="768" y="784"/>
                  <a:pt x="776" y="664"/>
                  <a:pt x="864" y="672"/>
                </a:cubicBezTo>
                <a:cubicBezTo>
                  <a:pt x="952" y="680"/>
                  <a:pt x="1072" y="720"/>
                  <a:pt x="1152" y="720"/>
                </a:cubicBezTo>
                <a:cubicBezTo>
                  <a:pt x="1232" y="720"/>
                  <a:pt x="1288" y="672"/>
                  <a:pt x="1344" y="672"/>
                </a:cubicBezTo>
                <a:cubicBezTo>
                  <a:pt x="1400" y="672"/>
                  <a:pt x="1416" y="720"/>
                  <a:pt x="1488" y="720"/>
                </a:cubicBezTo>
                <a:cubicBezTo>
                  <a:pt x="1560" y="720"/>
                  <a:pt x="1712" y="672"/>
                  <a:pt x="1776" y="672"/>
                </a:cubicBezTo>
                <a:cubicBezTo>
                  <a:pt x="1840" y="672"/>
                  <a:pt x="1816" y="720"/>
                  <a:pt x="1872" y="720"/>
                </a:cubicBezTo>
                <a:cubicBezTo>
                  <a:pt x="1928" y="720"/>
                  <a:pt x="2064" y="672"/>
                  <a:pt x="2112" y="672"/>
                </a:cubicBezTo>
                <a:cubicBezTo>
                  <a:pt x="2160" y="672"/>
                  <a:pt x="2152" y="712"/>
                  <a:pt x="2160" y="720"/>
                </a:cubicBezTo>
              </a:path>
            </a:pathLst>
          </a:custGeom>
          <a:noFill/>
          <a:ln w="38100">
            <a:solidFill>
              <a:srgbClr val="FF0000"/>
            </a:solidFill>
            <a:round/>
            <a:headEnd/>
            <a:tailEnd/>
          </a:ln>
          <a:effectLst/>
        </p:spPr>
        <p:txBody>
          <a:bodyPr/>
          <a:lstStyle/>
          <a:p>
            <a:endParaRPr lang="en-US"/>
          </a:p>
        </p:txBody>
      </p:sp>
      <p:sp>
        <p:nvSpPr>
          <p:cNvPr id="154639" name="Line 15"/>
          <p:cNvSpPr>
            <a:spLocks noChangeShapeType="1"/>
          </p:cNvSpPr>
          <p:nvPr/>
        </p:nvSpPr>
        <p:spPr bwMode="auto">
          <a:xfrm flipV="1">
            <a:off x="3810000" y="914400"/>
            <a:ext cx="685800" cy="1524000"/>
          </a:xfrm>
          <a:prstGeom prst="line">
            <a:avLst/>
          </a:prstGeom>
          <a:noFill/>
          <a:ln w="38100">
            <a:solidFill>
              <a:srgbClr val="00FF00"/>
            </a:solidFill>
            <a:round/>
            <a:headEnd/>
            <a:tailEnd/>
          </a:ln>
          <a:effectLst/>
        </p:spPr>
        <p:txBody>
          <a:bodyPr/>
          <a:lstStyle/>
          <a:p>
            <a:endParaRPr lang="en-US"/>
          </a:p>
        </p:txBody>
      </p:sp>
      <p:sp>
        <p:nvSpPr>
          <p:cNvPr id="154640" name="Line 16"/>
          <p:cNvSpPr>
            <a:spLocks noChangeShapeType="1"/>
          </p:cNvSpPr>
          <p:nvPr/>
        </p:nvSpPr>
        <p:spPr bwMode="auto">
          <a:xfrm flipV="1">
            <a:off x="3352800" y="914400"/>
            <a:ext cx="685800" cy="1524000"/>
          </a:xfrm>
          <a:prstGeom prst="line">
            <a:avLst/>
          </a:prstGeom>
          <a:noFill/>
          <a:ln w="38100">
            <a:solidFill>
              <a:srgbClr val="00FF00"/>
            </a:solidFill>
            <a:round/>
            <a:headEnd/>
            <a:tailEnd/>
          </a:ln>
          <a:effectLst/>
        </p:spPr>
        <p:txBody>
          <a:bodyPr/>
          <a:lstStyle/>
          <a:p>
            <a:endParaRPr lang="en-US"/>
          </a:p>
        </p:txBody>
      </p:sp>
      <p:sp>
        <p:nvSpPr>
          <p:cNvPr id="154641" name="Line 17"/>
          <p:cNvSpPr>
            <a:spLocks noChangeShapeType="1"/>
          </p:cNvSpPr>
          <p:nvPr/>
        </p:nvSpPr>
        <p:spPr bwMode="auto">
          <a:xfrm flipH="1">
            <a:off x="6553200" y="1143000"/>
            <a:ext cx="838200" cy="1524000"/>
          </a:xfrm>
          <a:prstGeom prst="line">
            <a:avLst/>
          </a:prstGeom>
          <a:noFill/>
          <a:ln w="38100">
            <a:solidFill>
              <a:schemeClr val="tx1"/>
            </a:solidFill>
            <a:round/>
            <a:headEnd/>
            <a:tailEnd/>
          </a:ln>
          <a:effectLst/>
        </p:spPr>
        <p:txBody>
          <a:bodyPr/>
          <a:lstStyle/>
          <a:p>
            <a:endParaRPr lang="en-US"/>
          </a:p>
        </p:txBody>
      </p:sp>
      <p:sp>
        <p:nvSpPr>
          <p:cNvPr id="154642" name="Line 18"/>
          <p:cNvSpPr>
            <a:spLocks noChangeShapeType="1"/>
          </p:cNvSpPr>
          <p:nvPr/>
        </p:nvSpPr>
        <p:spPr bwMode="auto">
          <a:xfrm flipH="1">
            <a:off x="6553200" y="1219200"/>
            <a:ext cx="990600" cy="1447800"/>
          </a:xfrm>
          <a:prstGeom prst="line">
            <a:avLst/>
          </a:prstGeom>
          <a:noFill/>
          <a:ln w="38100">
            <a:solidFill>
              <a:schemeClr val="tx1"/>
            </a:solidFill>
            <a:round/>
            <a:headEnd/>
            <a:tailEnd/>
          </a:ln>
          <a:effectLst/>
        </p:spPr>
        <p:txBody>
          <a:bodyPr/>
          <a:lstStyle/>
          <a:p>
            <a:endParaRPr lang="en-US"/>
          </a:p>
        </p:txBody>
      </p:sp>
      <p:sp>
        <p:nvSpPr>
          <p:cNvPr id="154643" name="Text Box 19"/>
          <p:cNvSpPr txBox="1">
            <a:spLocks noChangeArrowheads="1"/>
          </p:cNvSpPr>
          <p:nvPr/>
        </p:nvSpPr>
        <p:spPr bwMode="auto">
          <a:xfrm>
            <a:off x="3429000" y="381000"/>
            <a:ext cx="1758950" cy="366713"/>
          </a:xfrm>
          <a:prstGeom prst="rect">
            <a:avLst/>
          </a:prstGeom>
          <a:noFill/>
          <a:ln w="9525">
            <a:noFill/>
            <a:miter lim="800000"/>
            <a:headEnd/>
            <a:tailEnd/>
          </a:ln>
          <a:effectLst/>
        </p:spPr>
        <p:txBody>
          <a:bodyPr wrap="none">
            <a:spAutoFit/>
          </a:bodyPr>
          <a:lstStyle/>
          <a:p>
            <a:r>
              <a:rPr lang="en-US" sz="1800" b="0">
                <a:cs typeface="Arial" charset="0"/>
              </a:rPr>
              <a:t>Focal recording</a:t>
            </a:r>
          </a:p>
        </p:txBody>
      </p:sp>
      <p:sp>
        <p:nvSpPr>
          <p:cNvPr id="154644" name="Text Box 20"/>
          <p:cNvSpPr txBox="1">
            <a:spLocks noChangeArrowheads="1"/>
          </p:cNvSpPr>
          <p:nvPr/>
        </p:nvSpPr>
        <p:spPr bwMode="auto">
          <a:xfrm>
            <a:off x="6172200" y="609600"/>
            <a:ext cx="2152650" cy="641350"/>
          </a:xfrm>
          <a:prstGeom prst="rect">
            <a:avLst/>
          </a:prstGeom>
          <a:noFill/>
          <a:ln w="9525">
            <a:noFill/>
            <a:miter lim="800000"/>
            <a:headEnd/>
            <a:tailEnd/>
          </a:ln>
          <a:effectLst/>
        </p:spPr>
        <p:txBody>
          <a:bodyPr wrap="none">
            <a:spAutoFit/>
          </a:bodyPr>
          <a:lstStyle/>
          <a:p>
            <a:r>
              <a:rPr lang="en-US" sz="1800" b="0">
                <a:cs typeface="Arial" charset="0"/>
              </a:rPr>
              <a:t>Intracellular muscle</a:t>
            </a:r>
          </a:p>
          <a:p>
            <a:r>
              <a:rPr lang="en-US" sz="1800" b="0">
                <a:cs typeface="Arial" charset="0"/>
              </a:rPr>
              <a:t>recording</a:t>
            </a:r>
          </a:p>
        </p:txBody>
      </p:sp>
      <p:sp>
        <p:nvSpPr>
          <p:cNvPr id="154645" name="Freeform 21"/>
          <p:cNvSpPr>
            <a:spLocks/>
          </p:cNvSpPr>
          <p:nvPr/>
        </p:nvSpPr>
        <p:spPr bwMode="auto">
          <a:xfrm rot="10800000" flipH="1">
            <a:off x="6248400" y="3505200"/>
            <a:ext cx="1371600" cy="6985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54646" name="Line 22"/>
          <p:cNvSpPr>
            <a:spLocks noChangeShapeType="1"/>
          </p:cNvSpPr>
          <p:nvPr/>
        </p:nvSpPr>
        <p:spPr bwMode="auto">
          <a:xfrm flipH="1">
            <a:off x="5410200" y="4191000"/>
            <a:ext cx="838200" cy="0"/>
          </a:xfrm>
          <a:prstGeom prst="line">
            <a:avLst/>
          </a:prstGeom>
          <a:noFill/>
          <a:ln w="25400">
            <a:solidFill>
              <a:schemeClr val="tx1"/>
            </a:solidFill>
            <a:round/>
            <a:headEnd/>
            <a:tailEnd/>
          </a:ln>
          <a:effectLst/>
        </p:spPr>
        <p:txBody>
          <a:bodyPr/>
          <a:lstStyle/>
          <a:p>
            <a:endParaRPr lang="en-US"/>
          </a:p>
        </p:txBody>
      </p:sp>
      <p:sp>
        <p:nvSpPr>
          <p:cNvPr id="154648" name="Freeform 24"/>
          <p:cNvSpPr>
            <a:spLocks/>
          </p:cNvSpPr>
          <p:nvPr/>
        </p:nvSpPr>
        <p:spPr bwMode="auto">
          <a:xfrm>
            <a:off x="3352800" y="5016500"/>
            <a:ext cx="746125"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rgbClr val="00FF00"/>
            </a:solidFill>
            <a:round/>
            <a:headEnd/>
            <a:tailEnd/>
          </a:ln>
          <a:effectLst/>
        </p:spPr>
        <p:txBody>
          <a:bodyPr/>
          <a:lstStyle/>
          <a:p>
            <a:endParaRPr lang="en-US"/>
          </a:p>
        </p:txBody>
      </p:sp>
      <p:sp>
        <p:nvSpPr>
          <p:cNvPr id="154649" name="Freeform 25"/>
          <p:cNvSpPr>
            <a:spLocks/>
          </p:cNvSpPr>
          <p:nvPr/>
        </p:nvSpPr>
        <p:spPr bwMode="auto">
          <a:xfrm rot="10800000" flipH="1">
            <a:off x="6324600" y="5334000"/>
            <a:ext cx="1371600" cy="889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54650" name="Line 26"/>
          <p:cNvSpPr>
            <a:spLocks noChangeShapeType="1"/>
          </p:cNvSpPr>
          <p:nvPr/>
        </p:nvSpPr>
        <p:spPr bwMode="auto">
          <a:xfrm flipH="1">
            <a:off x="5486400" y="5410200"/>
            <a:ext cx="838200" cy="1588"/>
          </a:xfrm>
          <a:prstGeom prst="line">
            <a:avLst/>
          </a:prstGeom>
          <a:noFill/>
          <a:ln w="25400">
            <a:solidFill>
              <a:schemeClr val="tx1"/>
            </a:solidFill>
            <a:round/>
            <a:headEnd/>
            <a:tailEnd/>
          </a:ln>
          <a:effectLst/>
        </p:spPr>
        <p:txBody>
          <a:bodyPr/>
          <a:lstStyle/>
          <a:p>
            <a:endParaRPr lang="en-US"/>
          </a:p>
        </p:txBody>
      </p:sp>
      <p:sp>
        <p:nvSpPr>
          <p:cNvPr id="154652" name="Text Box 28"/>
          <p:cNvSpPr txBox="1">
            <a:spLocks noChangeArrowheads="1"/>
          </p:cNvSpPr>
          <p:nvPr/>
        </p:nvSpPr>
        <p:spPr bwMode="auto">
          <a:xfrm>
            <a:off x="6705600" y="5791200"/>
            <a:ext cx="1720850" cy="366713"/>
          </a:xfrm>
          <a:prstGeom prst="rect">
            <a:avLst/>
          </a:prstGeom>
          <a:noFill/>
          <a:ln w="9525">
            <a:noFill/>
            <a:miter lim="800000"/>
            <a:headEnd/>
            <a:tailEnd/>
          </a:ln>
          <a:effectLst/>
        </p:spPr>
        <p:txBody>
          <a:bodyPr wrap="none">
            <a:spAutoFit/>
          </a:bodyPr>
          <a:lstStyle/>
          <a:p>
            <a:r>
              <a:rPr lang="en-US" sz="1800" b="0">
                <a:cs typeface="Arial" charset="0"/>
              </a:rPr>
              <a:t>Missing quanta</a:t>
            </a:r>
          </a:p>
        </p:txBody>
      </p:sp>
      <p:sp>
        <p:nvSpPr>
          <p:cNvPr id="154653" name="Line 29"/>
          <p:cNvSpPr>
            <a:spLocks noChangeShapeType="1"/>
          </p:cNvSpPr>
          <p:nvPr/>
        </p:nvSpPr>
        <p:spPr bwMode="auto">
          <a:xfrm>
            <a:off x="4495800" y="3962400"/>
            <a:ext cx="609600" cy="0"/>
          </a:xfrm>
          <a:prstGeom prst="line">
            <a:avLst/>
          </a:prstGeom>
          <a:noFill/>
          <a:ln w="38100">
            <a:solidFill>
              <a:srgbClr val="993366"/>
            </a:solidFill>
            <a:round/>
            <a:headEnd/>
            <a:tailEnd type="triangle" w="med" len="med"/>
          </a:ln>
          <a:effectLst/>
        </p:spPr>
        <p:txBody>
          <a:bodyPr/>
          <a:lstStyle/>
          <a:p>
            <a:endParaRPr lang="en-US"/>
          </a:p>
        </p:txBody>
      </p:sp>
      <p:sp>
        <p:nvSpPr>
          <p:cNvPr id="154654" name="Line 30"/>
          <p:cNvSpPr>
            <a:spLocks noChangeShapeType="1"/>
          </p:cNvSpPr>
          <p:nvPr/>
        </p:nvSpPr>
        <p:spPr bwMode="auto">
          <a:xfrm>
            <a:off x="4495800" y="5257800"/>
            <a:ext cx="609600" cy="0"/>
          </a:xfrm>
          <a:prstGeom prst="line">
            <a:avLst/>
          </a:prstGeom>
          <a:noFill/>
          <a:ln w="38100">
            <a:solidFill>
              <a:srgbClr val="993366"/>
            </a:solidFill>
            <a:round/>
            <a:headEnd/>
            <a:tailEnd type="triangle" w="med" len="med"/>
          </a:ln>
          <a:effectLst/>
        </p:spPr>
        <p:txBody>
          <a:bodyPr/>
          <a:lstStyle/>
          <a:p>
            <a:endParaRPr lang="en-US"/>
          </a:p>
        </p:txBody>
      </p:sp>
      <p:sp>
        <p:nvSpPr>
          <p:cNvPr id="154655" name="Text Box 31"/>
          <p:cNvSpPr txBox="1">
            <a:spLocks noChangeArrowheads="1"/>
          </p:cNvSpPr>
          <p:nvPr/>
        </p:nvSpPr>
        <p:spPr bwMode="auto">
          <a:xfrm>
            <a:off x="947738" y="2500313"/>
            <a:ext cx="1058862" cy="396875"/>
          </a:xfrm>
          <a:prstGeom prst="rect">
            <a:avLst/>
          </a:prstGeom>
          <a:noFill/>
          <a:ln w="9525">
            <a:noFill/>
            <a:miter lim="800000"/>
            <a:headEnd/>
            <a:tailEnd/>
          </a:ln>
          <a:effectLst/>
        </p:spPr>
        <p:txBody>
          <a:bodyPr wrap="none">
            <a:spAutoFit/>
          </a:bodyPr>
          <a:lstStyle/>
          <a:p>
            <a:r>
              <a:rPr lang="en-US" sz="2000">
                <a:solidFill>
                  <a:schemeClr val="accent2"/>
                </a:solidFill>
              </a:rPr>
              <a:t>muscle</a:t>
            </a:r>
          </a:p>
        </p:txBody>
      </p:sp>
      <p:sp>
        <p:nvSpPr>
          <p:cNvPr id="154656" name="Text Box 32"/>
          <p:cNvSpPr txBox="1">
            <a:spLocks noChangeArrowheads="1"/>
          </p:cNvSpPr>
          <p:nvPr/>
        </p:nvSpPr>
        <p:spPr bwMode="auto">
          <a:xfrm>
            <a:off x="973138" y="996950"/>
            <a:ext cx="862012" cy="396875"/>
          </a:xfrm>
          <a:prstGeom prst="rect">
            <a:avLst/>
          </a:prstGeom>
          <a:noFill/>
          <a:ln w="9525">
            <a:noFill/>
            <a:miter lim="800000"/>
            <a:headEnd/>
            <a:tailEnd/>
          </a:ln>
          <a:effectLst/>
        </p:spPr>
        <p:txBody>
          <a:bodyPr wrap="none">
            <a:spAutoFit/>
          </a:bodyPr>
          <a:lstStyle/>
          <a:p>
            <a:r>
              <a:rPr lang="en-US" sz="2000">
                <a:solidFill>
                  <a:srgbClr val="FF0000"/>
                </a:solidFill>
              </a:rPr>
              <a:t>nerve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3"/>
          <a:srcRect/>
          <a:stretch>
            <a:fillRect/>
          </a:stretch>
        </p:blipFill>
        <p:spPr bwMode="auto">
          <a:xfrm>
            <a:off x="2268538" y="0"/>
            <a:ext cx="5094287"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724" name="Object 4"/>
          <p:cNvGraphicFramePr>
            <a:graphicFrameLocks noGrp="1" noChangeAspect="1"/>
          </p:cNvGraphicFramePr>
          <p:nvPr>
            <p:ph/>
          </p:nvPr>
        </p:nvGraphicFramePr>
        <p:xfrm>
          <a:off x="2260600" y="1639888"/>
          <a:ext cx="4638675" cy="3354387"/>
        </p:xfrm>
        <a:graphic>
          <a:graphicData uri="http://schemas.openxmlformats.org/presentationml/2006/ole">
            <mc:AlternateContent xmlns:mc="http://schemas.openxmlformats.org/markup-compatibility/2006">
              <mc:Choice xmlns:v="urn:schemas-microsoft-com:vml" Requires="v">
                <p:oleObj spid="_x0000_s2051" name="Image" r:id="rId4" imgW="2327448" imgH="1682713" progId="Photoshop.Image.5">
                  <p:embed/>
                </p:oleObj>
              </mc:Choice>
              <mc:Fallback>
                <p:oleObj name="Image" r:id="rId4" imgW="2327448" imgH="1682713" progId="Photoshop.Image.5">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600" y="1639888"/>
                        <a:ext cx="4638675"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457200"/>
            <a:ext cx="7772400" cy="1600200"/>
          </a:xfrm>
        </p:spPr>
        <p:txBody>
          <a:bodyPr/>
          <a:lstStyle/>
          <a:p>
            <a:r>
              <a:rPr lang="en-US" sz="4000" b="1" dirty="0"/>
              <a:t>Classical </a:t>
            </a:r>
            <a:r>
              <a:rPr lang="en-US" sz="4000" b="1" dirty="0" err="1"/>
              <a:t>Quantal</a:t>
            </a:r>
            <a:r>
              <a:rPr lang="en-US" sz="4000" b="1" dirty="0"/>
              <a:t> Counting Methods vs. New Stochastic Measurements.</a:t>
            </a:r>
          </a:p>
        </p:txBody>
      </p:sp>
      <p:pic>
        <p:nvPicPr>
          <p:cNvPr id="5123" name="Picture 3" descr="measures1"/>
          <p:cNvPicPr>
            <a:picLocks noChangeAspect="1" noChangeArrowheads="1"/>
          </p:cNvPicPr>
          <p:nvPr/>
        </p:nvPicPr>
        <p:blipFill>
          <a:blip r:embed="rId3"/>
          <a:srcRect/>
          <a:stretch>
            <a:fillRect/>
          </a:stretch>
        </p:blipFill>
        <p:spPr bwMode="auto">
          <a:xfrm>
            <a:off x="0" y="2667000"/>
            <a:ext cx="4800600" cy="2936875"/>
          </a:xfrm>
          <a:prstGeom prst="rect">
            <a:avLst/>
          </a:prstGeom>
          <a:noFill/>
        </p:spPr>
      </p:pic>
      <p:sp>
        <p:nvSpPr>
          <p:cNvPr id="5124" name="Text Box 4"/>
          <p:cNvSpPr txBox="1">
            <a:spLocks noChangeArrowheads="1"/>
          </p:cNvSpPr>
          <p:nvPr/>
        </p:nvSpPr>
        <p:spPr bwMode="auto">
          <a:xfrm>
            <a:off x="5029200" y="2514600"/>
            <a:ext cx="3962400" cy="3970318"/>
          </a:xfrm>
          <a:prstGeom prst="rect">
            <a:avLst/>
          </a:prstGeom>
          <a:noFill/>
          <a:ln w="9525">
            <a:noFill/>
            <a:miter lim="800000"/>
            <a:headEnd/>
            <a:tailEnd/>
          </a:ln>
          <a:effectLst/>
        </p:spPr>
        <p:txBody>
          <a:bodyPr>
            <a:spAutoFit/>
          </a:bodyPr>
          <a:lstStyle/>
          <a:p>
            <a:pPr>
              <a:spcBef>
                <a:spcPct val="50000"/>
              </a:spcBef>
              <a:buFontTx/>
              <a:buChar char="•"/>
            </a:pPr>
            <a:r>
              <a:rPr lang="en-US" sz="2400" b="0" dirty="0">
                <a:latin typeface="Times New Roman" pitchFamily="18" charset="0"/>
              </a:rPr>
              <a:t>More accurately measure </a:t>
            </a:r>
            <a:r>
              <a:rPr lang="en-US" sz="2400" b="0" i="1" dirty="0">
                <a:latin typeface="Times New Roman" pitchFamily="18" charset="0"/>
              </a:rPr>
              <a:t>n</a:t>
            </a:r>
            <a:r>
              <a:rPr lang="en-US" sz="2400" b="0" dirty="0">
                <a:latin typeface="Times New Roman" pitchFamily="18" charset="0"/>
              </a:rPr>
              <a:t> and </a:t>
            </a:r>
            <a:r>
              <a:rPr lang="en-US" sz="2400" b="0" i="1" dirty="0">
                <a:latin typeface="Times New Roman" pitchFamily="18" charset="0"/>
              </a:rPr>
              <a:t>p</a:t>
            </a:r>
            <a:r>
              <a:rPr lang="en-US" sz="2400" b="0" dirty="0">
                <a:latin typeface="Times New Roman" pitchFamily="18" charset="0"/>
              </a:rPr>
              <a:t>.</a:t>
            </a:r>
          </a:p>
          <a:p>
            <a:pPr>
              <a:spcBef>
                <a:spcPct val="50000"/>
              </a:spcBef>
              <a:buFontTx/>
              <a:buChar char="•"/>
            </a:pPr>
            <a:r>
              <a:rPr lang="en-US" sz="2400" b="0" dirty="0">
                <a:latin typeface="Times New Roman" pitchFamily="18" charset="0"/>
              </a:rPr>
              <a:t>Find subsets of </a:t>
            </a:r>
            <a:r>
              <a:rPr lang="en-US" sz="2400" b="0" dirty="0" err="1">
                <a:latin typeface="Times New Roman" pitchFamily="18" charset="0"/>
              </a:rPr>
              <a:t>quantal</a:t>
            </a:r>
            <a:r>
              <a:rPr lang="en-US" sz="2400" b="0" dirty="0">
                <a:latin typeface="Times New Roman" pitchFamily="18" charset="0"/>
              </a:rPr>
              <a:t> events.</a:t>
            </a:r>
          </a:p>
          <a:p>
            <a:pPr>
              <a:spcBef>
                <a:spcPct val="50000"/>
              </a:spcBef>
              <a:buFontTx/>
              <a:buChar char="•"/>
            </a:pPr>
            <a:r>
              <a:rPr lang="en-US" sz="2400" b="0" dirty="0">
                <a:latin typeface="Times New Roman" pitchFamily="18" charset="0"/>
              </a:rPr>
              <a:t>Analysis program by Mark Lancaster will allow measurements of all these parameters.</a:t>
            </a:r>
          </a:p>
          <a:p>
            <a:pPr>
              <a:spcBef>
                <a:spcPct val="50000"/>
              </a:spcBef>
              <a:buFontTx/>
              <a:buChar char="•"/>
            </a:pPr>
            <a:endParaRPr lang="en-US" sz="2400" b="0" dirty="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34147"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34148"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34149"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34150" name="Oval 6"/>
          <p:cNvSpPr>
            <a:spLocks noChangeArrowheads="1"/>
          </p:cNvSpPr>
          <p:nvPr/>
        </p:nvSpPr>
        <p:spPr bwMode="auto">
          <a:xfrm>
            <a:off x="3962400" y="3124200"/>
            <a:ext cx="533400" cy="533400"/>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134151" name="Text Box 7"/>
          <p:cNvSpPr txBox="1">
            <a:spLocks noChangeArrowheads="1"/>
          </p:cNvSpPr>
          <p:nvPr/>
        </p:nvSpPr>
        <p:spPr bwMode="auto">
          <a:xfrm>
            <a:off x="228600" y="4267200"/>
            <a:ext cx="1949450" cy="366713"/>
          </a:xfrm>
          <a:prstGeom prst="rect">
            <a:avLst/>
          </a:prstGeom>
          <a:noFill/>
          <a:ln w="9525">
            <a:noFill/>
            <a:miter lim="800000"/>
            <a:headEnd/>
            <a:tailEnd/>
          </a:ln>
          <a:effectLst/>
        </p:spPr>
        <p:txBody>
          <a:bodyPr wrap="none">
            <a:spAutoFit/>
          </a:bodyPr>
          <a:lstStyle/>
          <a:p>
            <a:r>
              <a:rPr lang="en-US" sz="1800" b="0">
                <a:cs typeface="Arial" charset="0"/>
              </a:rPr>
              <a:t>POSTSYNAPTIC</a:t>
            </a:r>
          </a:p>
        </p:txBody>
      </p:sp>
      <p:sp>
        <p:nvSpPr>
          <p:cNvPr id="134152" name="Text Box 8"/>
          <p:cNvSpPr txBox="1">
            <a:spLocks noChangeArrowheads="1"/>
          </p:cNvSpPr>
          <p:nvPr/>
        </p:nvSpPr>
        <p:spPr bwMode="auto">
          <a:xfrm>
            <a:off x="228600" y="3276600"/>
            <a:ext cx="1797050" cy="366713"/>
          </a:xfrm>
          <a:prstGeom prst="rect">
            <a:avLst/>
          </a:prstGeom>
          <a:noFill/>
          <a:ln w="9525">
            <a:noFill/>
            <a:miter lim="800000"/>
            <a:headEnd/>
            <a:tailEnd/>
          </a:ln>
          <a:effectLst/>
        </p:spPr>
        <p:txBody>
          <a:bodyPr wrap="none">
            <a:spAutoFit/>
          </a:bodyPr>
          <a:lstStyle/>
          <a:p>
            <a:r>
              <a:rPr lang="en-US" sz="1800" b="0">
                <a:cs typeface="Arial" charset="0"/>
              </a:rPr>
              <a:t>PRESYNAPTIC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8611 -0.28703 C -0.07291 -0.29282 -0.08073 -0.2912 -0.0625 -0.28888 C -0.06007 -0.2824 -0.0585 -0.27638 -0.05555 -0.27036 C -0.05399 -0.2618 -0.05416 -0.25856 -0.04861 -0.2537 C -0.04809 -0.23703 -0.04791 -0.22036 -0.04722 -0.2037 C -0.04705 -0.19999 -0.04774 -0.19536 -0.04583 -0.19258 C -0.04392 -0.18958 -0.0375 -0.18888 -0.0375 -0.18888 C -0.0342 -0.18217 -0.03107 -0.1743 -0.02916 -0.16666 C -0.02864 -0.16226 -0.02899 -0.15786 -0.02777 -0.1537 C -0.02708 -0.15115 -0.02448 -0.15046 -0.02361 -0.14814 C -0.02257 -0.14536 -0.02309 -0.14189 -0.02222 -0.13888 C -0.0217 -0.1368 -0.02014 -0.13541 -0.01944 -0.13333 C -0.01823 -0.12985 -0.01753 -0.12592 -0.01666 -0.12221 C -0.01614 -0.12036 -0.01527 -0.11666 -0.01527 -0.11666 C -0.01389 -0.09791 -0.01007 -0.07985 -0.00833 -0.0611 C -0.00781 -0.05439 -0.00781 -0.04745 -0.00694 -0.04073 C -0.00625 -0.03495 -0.00416 -0.02962 -0.00277 -0.02407 C -0.00225 -0.02221 -0.00139 -0.01851 -0.00139 -0.01851 C -3.33333E-6 -0.00115 -3.33333E-6 -0.0074 -3.33333E-6 6.66667E-6 " pathEditMode="relative" ptsTypes="ffffffffffffffffffA">
                                      <p:cBhvr>
                                        <p:cTn id="6" dur="2000" fill="hold"/>
                                        <p:tgtEl>
                                          <p:spTgt spid="1341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36195"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36196"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36197"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36198" name="Oval 6"/>
          <p:cNvSpPr>
            <a:spLocks noChangeArrowheads="1"/>
          </p:cNvSpPr>
          <p:nvPr/>
        </p:nvSpPr>
        <p:spPr bwMode="auto">
          <a:xfrm>
            <a:off x="3962400" y="3124200"/>
            <a:ext cx="533400" cy="533400"/>
          </a:xfrm>
          <a:prstGeom prst="ellipse">
            <a:avLst/>
          </a:prstGeom>
          <a:solidFill>
            <a:srgbClr val="FF0000"/>
          </a:solidFill>
          <a:ln w="12700">
            <a:solidFill>
              <a:schemeClr val="tx1"/>
            </a:solidFill>
            <a:round/>
            <a:headEnd/>
            <a:tailEnd/>
          </a:ln>
          <a:effectLst/>
        </p:spPr>
        <p:txBody>
          <a:bodyPr wrap="none" anchor="ctr"/>
          <a:lstStyle/>
          <a:p>
            <a:endParaRPr lang="en-US"/>
          </a:p>
        </p:txBody>
      </p:sp>
      <p:sp>
        <p:nvSpPr>
          <p:cNvPr id="136199" name="Text Box 7"/>
          <p:cNvSpPr txBox="1">
            <a:spLocks noChangeArrowheads="1"/>
          </p:cNvSpPr>
          <p:nvPr/>
        </p:nvSpPr>
        <p:spPr bwMode="auto">
          <a:xfrm>
            <a:off x="228600" y="4267200"/>
            <a:ext cx="1949450" cy="366713"/>
          </a:xfrm>
          <a:prstGeom prst="rect">
            <a:avLst/>
          </a:prstGeom>
          <a:noFill/>
          <a:ln w="9525">
            <a:noFill/>
            <a:miter lim="800000"/>
            <a:headEnd/>
            <a:tailEnd/>
          </a:ln>
          <a:effectLst/>
        </p:spPr>
        <p:txBody>
          <a:bodyPr wrap="none">
            <a:spAutoFit/>
          </a:bodyPr>
          <a:lstStyle/>
          <a:p>
            <a:r>
              <a:rPr lang="en-US" sz="1800" b="0">
                <a:cs typeface="Arial" charset="0"/>
              </a:rPr>
              <a:t>POSTSYNAPTIC</a:t>
            </a:r>
          </a:p>
        </p:txBody>
      </p:sp>
      <p:sp>
        <p:nvSpPr>
          <p:cNvPr id="136200" name="Text Box 8"/>
          <p:cNvSpPr txBox="1">
            <a:spLocks noChangeArrowheads="1"/>
          </p:cNvSpPr>
          <p:nvPr/>
        </p:nvSpPr>
        <p:spPr bwMode="auto">
          <a:xfrm>
            <a:off x="228600" y="3276600"/>
            <a:ext cx="1797050" cy="366713"/>
          </a:xfrm>
          <a:prstGeom prst="rect">
            <a:avLst/>
          </a:prstGeom>
          <a:noFill/>
          <a:ln w="9525">
            <a:noFill/>
            <a:miter lim="800000"/>
            <a:headEnd/>
            <a:tailEnd/>
          </a:ln>
          <a:effectLst/>
        </p:spPr>
        <p:txBody>
          <a:bodyPr wrap="none">
            <a:spAutoFit/>
          </a:bodyPr>
          <a:lstStyle/>
          <a:p>
            <a:r>
              <a:rPr lang="en-US" sz="1800" b="0">
                <a:cs typeface="Arial" charset="0"/>
              </a:rPr>
              <a:t>PRESYNAPTIC</a:t>
            </a:r>
          </a:p>
        </p:txBody>
      </p:sp>
      <p:sp>
        <p:nvSpPr>
          <p:cNvPr id="136201" name="Freeform 9"/>
          <p:cNvSpPr>
            <a:spLocks/>
          </p:cNvSpPr>
          <p:nvPr/>
        </p:nvSpPr>
        <p:spPr bwMode="auto">
          <a:xfrm>
            <a:off x="7543800" y="495300"/>
            <a:ext cx="609600" cy="3314700"/>
          </a:xfrm>
          <a:custGeom>
            <a:avLst/>
            <a:gdLst/>
            <a:ahLst/>
            <a:cxnLst>
              <a:cxn ang="0">
                <a:pos x="0" y="2040"/>
              </a:cxn>
              <a:cxn ang="0">
                <a:pos x="96" y="264"/>
              </a:cxn>
              <a:cxn ang="0">
                <a:pos x="192" y="456"/>
              </a:cxn>
              <a:cxn ang="0">
                <a:pos x="384" y="2088"/>
              </a:cxn>
            </a:cxnLst>
            <a:rect l="0" t="0" r="r" b="b"/>
            <a:pathLst>
              <a:path w="384" h="2088">
                <a:moveTo>
                  <a:pt x="0" y="2040"/>
                </a:moveTo>
                <a:cubicBezTo>
                  <a:pt x="32" y="1284"/>
                  <a:pt x="64" y="528"/>
                  <a:pt x="96" y="264"/>
                </a:cubicBezTo>
                <a:cubicBezTo>
                  <a:pt x="128" y="0"/>
                  <a:pt x="144" y="152"/>
                  <a:pt x="192" y="456"/>
                </a:cubicBezTo>
                <a:cubicBezTo>
                  <a:pt x="240" y="760"/>
                  <a:pt x="312" y="1424"/>
                  <a:pt x="384" y="2088"/>
                </a:cubicBezTo>
              </a:path>
            </a:pathLst>
          </a:custGeom>
          <a:noFill/>
          <a:ln w="25400">
            <a:solidFill>
              <a:srgbClr val="008000"/>
            </a:solidFill>
            <a:round/>
            <a:headEnd/>
            <a:tailEnd/>
          </a:ln>
          <a:effectLst/>
        </p:spPr>
        <p:txBody>
          <a:bodyPr/>
          <a:lstStyle/>
          <a:p>
            <a:endParaRPr lang="en-US"/>
          </a:p>
        </p:txBody>
      </p:sp>
      <p:sp>
        <p:nvSpPr>
          <p:cNvPr id="136202" name="Freeform 10"/>
          <p:cNvSpPr>
            <a:spLocks/>
          </p:cNvSpPr>
          <p:nvPr/>
        </p:nvSpPr>
        <p:spPr bwMode="auto">
          <a:xfrm>
            <a:off x="8153400" y="3657600"/>
            <a:ext cx="762000" cy="279400"/>
          </a:xfrm>
          <a:custGeom>
            <a:avLst/>
            <a:gdLst/>
            <a:ahLst/>
            <a:cxnLst>
              <a:cxn ang="0">
                <a:pos x="0" y="72"/>
              </a:cxn>
              <a:cxn ang="0">
                <a:pos x="144" y="168"/>
              </a:cxn>
              <a:cxn ang="0">
                <a:pos x="288" y="24"/>
              </a:cxn>
              <a:cxn ang="0">
                <a:pos x="480" y="24"/>
              </a:cxn>
            </a:cxnLst>
            <a:rect l="0" t="0" r="r" b="b"/>
            <a:pathLst>
              <a:path w="480" h="176">
                <a:moveTo>
                  <a:pt x="0" y="72"/>
                </a:moveTo>
                <a:cubicBezTo>
                  <a:pt x="48" y="124"/>
                  <a:pt x="96" y="176"/>
                  <a:pt x="144" y="168"/>
                </a:cubicBezTo>
                <a:cubicBezTo>
                  <a:pt x="192" y="160"/>
                  <a:pt x="232" y="48"/>
                  <a:pt x="288" y="24"/>
                </a:cubicBezTo>
                <a:cubicBezTo>
                  <a:pt x="344" y="0"/>
                  <a:pt x="448" y="24"/>
                  <a:pt x="480" y="24"/>
                </a:cubicBezTo>
              </a:path>
            </a:pathLst>
          </a:custGeom>
          <a:noFill/>
          <a:ln w="25400">
            <a:solidFill>
              <a:srgbClr val="008000"/>
            </a:solidFill>
            <a:round/>
            <a:headEnd/>
            <a:tailEnd/>
          </a:ln>
          <a:effectLst/>
        </p:spPr>
        <p:txBody>
          <a:bodyPr/>
          <a:lstStyle/>
          <a:p>
            <a:endParaRPr lang="en-US"/>
          </a:p>
        </p:txBody>
      </p:sp>
      <p:sp>
        <p:nvSpPr>
          <p:cNvPr id="136203" name="Line 11"/>
          <p:cNvSpPr>
            <a:spLocks noChangeShapeType="1"/>
          </p:cNvSpPr>
          <p:nvPr/>
        </p:nvSpPr>
        <p:spPr bwMode="auto">
          <a:xfrm>
            <a:off x="7391400" y="3733800"/>
            <a:ext cx="152400" cy="0"/>
          </a:xfrm>
          <a:prstGeom prst="line">
            <a:avLst/>
          </a:prstGeom>
          <a:noFill/>
          <a:ln w="25400">
            <a:solidFill>
              <a:srgbClr val="008000"/>
            </a:solidFill>
            <a:round/>
            <a:headEnd/>
            <a:tailEnd/>
          </a:ln>
          <a:effectLst/>
        </p:spPr>
        <p:txBody>
          <a:bodyPr/>
          <a:lstStyle/>
          <a:p>
            <a:endParaRPr lang="en-US"/>
          </a:p>
        </p:txBody>
      </p:sp>
      <p:sp>
        <p:nvSpPr>
          <p:cNvPr id="136204" name="Text Box 12"/>
          <p:cNvSpPr txBox="1">
            <a:spLocks noChangeArrowheads="1"/>
          </p:cNvSpPr>
          <p:nvPr/>
        </p:nvSpPr>
        <p:spPr bwMode="auto">
          <a:xfrm>
            <a:off x="7543800" y="3276600"/>
            <a:ext cx="488950" cy="366713"/>
          </a:xfrm>
          <a:prstGeom prst="rect">
            <a:avLst/>
          </a:prstGeom>
          <a:noFill/>
          <a:ln w="9525">
            <a:noFill/>
            <a:miter lim="800000"/>
            <a:headEnd/>
            <a:tailEnd/>
          </a:ln>
          <a:effectLst/>
        </p:spPr>
        <p:txBody>
          <a:bodyPr wrap="none">
            <a:spAutoFit/>
          </a:bodyPr>
          <a:lstStyle/>
          <a:p>
            <a:r>
              <a:rPr lang="en-US" sz="1800" b="0">
                <a:cs typeface="Arial" charset="0"/>
              </a:rPr>
              <a:t>AP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38243"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38244"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38245"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38246"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38247"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48"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49"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0"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1"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2"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3"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4"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5"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6"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7"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8"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59"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0"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1"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2"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3"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4"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5"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6"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7"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8"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69"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0"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1"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2"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3"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4"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5"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6"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7"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38278" name="Text Box 38"/>
          <p:cNvSpPr txBox="1">
            <a:spLocks noChangeArrowheads="1"/>
          </p:cNvSpPr>
          <p:nvPr/>
        </p:nvSpPr>
        <p:spPr bwMode="auto">
          <a:xfrm>
            <a:off x="288925" y="4354513"/>
            <a:ext cx="1820863" cy="396875"/>
          </a:xfrm>
          <a:prstGeom prst="rect">
            <a:avLst/>
          </a:prstGeom>
          <a:noFill/>
          <a:ln w="9525">
            <a:noFill/>
            <a:miter lim="800000"/>
            <a:headEnd/>
            <a:tailEnd/>
          </a:ln>
          <a:effectLst/>
        </p:spPr>
        <p:txBody>
          <a:bodyPr wrap="none">
            <a:spAutoFit/>
          </a:bodyPr>
          <a:lstStyle/>
          <a:p>
            <a:r>
              <a:rPr lang="en-US" sz="2000">
                <a:cs typeface="Arial" charset="0"/>
              </a:rPr>
              <a:t>Not saturated</a:t>
            </a:r>
          </a:p>
        </p:txBody>
      </p:sp>
      <p:sp>
        <p:nvSpPr>
          <p:cNvPr id="138279" name="Freeform 39"/>
          <p:cNvSpPr>
            <a:spLocks/>
          </p:cNvSpPr>
          <p:nvPr/>
        </p:nvSpPr>
        <p:spPr bwMode="auto">
          <a:xfrm>
            <a:off x="4800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38280"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38281"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38282" name="Line 42"/>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40291"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40292"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40293"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40294"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0295"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296"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297"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298"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299"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0"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1"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2"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3"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4"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5"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6"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7"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8"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09"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0"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1"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2"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3"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4"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5"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6"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7"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8"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19"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0"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1"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2"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3"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4"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5"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26" name="Text Box 38"/>
          <p:cNvSpPr txBox="1">
            <a:spLocks noChangeArrowheads="1"/>
          </p:cNvSpPr>
          <p:nvPr/>
        </p:nvSpPr>
        <p:spPr bwMode="auto">
          <a:xfrm>
            <a:off x="288925" y="4354513"/>
            <a:ext cx="1355725" cy="396875"/>
          </a:xfrm>
          <a:prstGeom prst="rect">
            <a:avLst/>
          </a:prstGeom>
          <a:noFill/>
          <a:ln w="9525">
            <a:noFill/>
            <a:miter lim="800000"/>
            <a:headEnd/>
            <a:tailEnd/>
          </a:ln>
          <a:effectLst/>
        </p:spPr>
        <p:txBody>
          <a:bodyPr wrap="none">
            <a:spAutoFit/>
          </a:bodyPr>
          <a:lstStyle/>
          <a:p>
            <a:r>
              <a:rPr lang="en-US" sz="2000">
                <a:cs typeface="Arial" charset="0"/>
              </a:rPr>
              <a:t>Saturated</a:t>
            </a:r>
          </a:p>
        </p:txBody>
      </p:sp>
      <p:sp>
        <p:nvSpPr>
          <p:cNvPr id="140327" name="Freeform 39"/>
          <p:cNvSpPr>
            <a:spLocks/>
          </p:cNvSpPr>
          <p:nvPr/>
        </p:nvSpPr>
        <p:spPr bwMode="auto">
          <a:xfrm>
            <a:off x="4800600" y="5260975"/>
            <a:ext cx="1066800" cy="1090613"/>
          </a:xfrm>
          <a:custGeom>
            <a:avLst/>
            <a:gdLst/>
            <a:ahLst/>
            <a:cxnLst>
              <a:cxn ang="0">
                <a:pos x="0" y="12"/>
              </a:cxn>
              <a:cxn ang="0">
                <a:pos x="40" y="342"/>
              </a:cxn>
              <a:cxn ang="0">
                <a:pos x="104" y="654"/>
              </a:cxn>
              <a:cxn ang="0">
                <a:pos x="224" y="542"/>
              </a:cxn>
              <a:cxn ang="0">
                <a:pos x="272" y="334"/>
              </a:cxn>
              <a:cxn ang="0">
                <a:pos x="376" y="54"/>
              </a:cxn>
              <a:cxn ang="0">
                <a:pos x="672" y="12"/>
              </a:cxn>
            </a:cxnLst>
            <a:rect l="0" t="0" r="r" b="b"/>
            <a:pathLst>
              <a:path w="672" h="687">
                <a:moveTo>
                  <a:pt x="0" y="12"/>
                </a:moveTo>
                <a:cubicBezTo>
                  <a:pt x="7" y="67"/>
                  <a:pt x="23" y="235"/>
                  <a:pt x="40" y="342"/>
                </a:cubicBezTo>
                <a:cubicBezTo>
                  <a:pt x="57" y="449"/>
                  <a:pt x="73" y="621"/>
                  <a:pt x="104" y="654"/>
                </a:cubicBezTo>
                <a:cubicBezTo>
                  <a:pt x="135" y="687"/>
                  <a:pt x="196" y="595"/>
                  <a:pt x="224" y="542"/>
                </a:cubicBezTo>
                <a:cubicBezTo>
                  <a:pt x="252" y="489"/>
                  <a:pt x="247" y="415"/>
                  <a:pt x="272" y="334"/>
                </a:cubicBezTo>
                <a:cubicBezTo>
                  <a:pt x="297" y="253"/>
                  <a:pt x="309" y="108"/>
                  <a:pt x="376" y="54"/>
                </a:cubicBezTo>
                <a:cubicBezTo>
                  <a:pt x="443" y="0"/>
                  <a:pt x="610" y="21"/>
                  <a:pt x="672" y="12"/>
                </a:cubicBezTo>
              </a:path>
            </a:pathLst>
          </a:custGeom>
          <a:noFill/>
          <a:ln w="25400">
            <a:solidFill>
              <a:schemeClr val="tx1"/>
            </a:solidFill>
            <a:round/>
            <a:headEnd/>
            <a:tailEnd/>
          </a:ln>
          <a:effectLst/>
        </p:spPr>
        <p:txBody>
          <a:bodyPr/>
          <a:lstStyle/>
          <a:p>
            <a:endParaRPr lang="en-US"/>
          </a:p>
        </p:txBody>
      </p:sp>
      <p:sp>
        <p:nvSpPr>
          <p:cNvPr id="140328"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0329"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0330" name="Oval 42"/>
          <p:cNvSpPr>
            <a:spLocks noChangeArrowheads="1"/>
          </p:cNvSpPr>
          <p:nvPr/>
        </p:nvSpPr>
        <p:spPr bwMode="auto">
          <a:xfrm flipH="1">
            <a:off x="3124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1" name="Oval 43"/>
          <p:cNvSpPr>
            <a:spLocks noChangeArrowheads="1"/>
          </p:cNvSpPr>
          <p:nvPr/>
        </p:nvSpPr>
        <p:spPr bwMode="auto">
          <a:xfrm flipH="1">
            <a:off x="3048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2" name="Oval 44"/>
          <p:cNvSpPr>
            <a:spLocks noChangeArrowheads="1"/>
          </p:cNvSpPr>
          <p:nvPr/>
        </p:nvSpPr>
        <p:spPr bwMode="auto">
          <a:xfrm flipH="1">
            <a:off x="3276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3" name="Oval 45"/>
          <p:cNvSpPr>
            <a:spLocks noChangeArrowheads="1"/>
          </p:cNvSpPr>
          <p:nvPr/>
        </p:nvSpPr>
        <p:spPr bwMode="auto">
          <a:xfrm flipH="1">
            <a:off x="3200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4" name="Oval 46"/>
          <p:cNvSpPr>
            <a:spLocks noChangeArrowheads="1"/>
          </p:cNvSpPr>
          <p:nvPr/>
        </p:nvSpPr>
        <p:spPr bwMode="auto">
          <a:xfrm flipH="1">
            <a:off x="3505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5" name="Oval 47"/>
          <p:cNvSpPr>
            <a:spLocks noChangeArrowheads="1"/>
          </p:cNvSpPr>
          <p:nvPr/>
        </p:nvSpPr>
        <p:spPr bwMode="auto">
          <a:xfrm flipH="1">
            <a:off x="3429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6" name="Oval 48"/>
          <p:cNvSpPr>
            <a:spLocks noChangeArrowheads="1"/>
          </p:cNvSpPr>
          <p:nvPr/>
        </p:nvSpPr>
        <p:spPr bwMode="auto">
          <a:xfrm flipH="1">
            <a:off x="5029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7" name="Oval 49"/>
          <p:cNvSpPr>
            <a:spLocks noChangeArrowheads="1"/>
          </p:cNvSpPr>
          <p:nvPr/>
        </p:nvSpPr>
        <p:spPr bwMode="auto">
          <a:xfrm flipH="1">
            <a:off x="4876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8" name="Oval 50"/>
          <p:cNvSpPr>
            <a:spLocks noChangeArrowheads="1"/>
          </p:cNvSpPr>
          <p:nvPr/>
        </p:nvSpPr>
        <p:spPr bwMode="auto">
          <a:xfrm flipH="1">
            <a:off x="4953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39" name="Oval 51"/>
          <p:cNvSpPr>
            <a:spLocks noChangeArrowheads="1"/>
          </p:cNvSpPr>
          <p:nvPr/>
        </p:nvSpPr>
        <p:spPr bwMode="auto">
          <a:xfrm flipH="1">
            <a:off x="5105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40" name="Oval 52"/>
          <p:cNvSpPr>
            <a:spLocks noChangeArrowheads="1"/>
          </p:cNvSpPr>
          <p:nvPr/>
        </p:nvSpPr>
        <p:spPr bwMode="auto">
          <a:xfrm flipH="1">
            <a:off x="5181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41" name="Oval 53"/>
          <p:cNvSpPr>
            <a:spLocks noChangeArrowheads="1"/>
          </p:cNvSpPr>
          <p:nvPr/>
        </p:nvSpPr>
        <p:spPr bwMode="auto">
          <a:xfrm flipH="1">
            <a:off x="5257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42" name="Oval 54"/>
          <p:cNvSpPr>
            <a:spLocks noChangeArrowheads="1"/>
          </p:cNvSpPr>
          <p:nvPr/>
        </p:nvSpPr>
        <p:spPr bwMode="auto">
          <a:xfrm flipH="1">
            <a:off x="5334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0343" name="Freeform 55"/>
          <p:cNvSpPr>
            <a:spLocks/>
          </p:cNvSpPr>
          <p:nvPr/>
        </p:nvSpPr>
        <p:spPr bwMode="auto">
          <a:xfrm>
            <a:off x="7086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40344" name="Line 56"/>
          <p:cNvSpPr>
            <a:spLocks noChangeShapeType="1"/>
          </p:cNvSpPr>
          <p:nvPr/>
        </p:nvSpPr>
        <p:spPr bwMode="auto">
          <a:xfrm flipH="1">
            <a:off x="6248400" y="5257800"/>
            <a:ext cx="838200" cy="0"/>
          </a:xfrm>
          <a:prstGeom prst="line">
            <a:avLst/>
          </a:prstGeom>
          <a:noFill/>
          <a:ln w="25400">
            <a:solidFill>
              <a:schemeClr val="tx1"/>
            </a:solidFill>
            <a:round/>
            <a:headEnd/>
            <a:tailEnd/>
          </a:ln>
          <a:effectLst/>
        </p:spPr>
        <p:txBody>
          <a:bodyPr/>
          <a:lstStyle/>
          <a:p>
            <a:endParaRPr lang="en-US"/>
          </a:p>
        </p:txBody>
      </p:sp>
      <p:sp>
        <p:nvSpPr>
          <p:cNvPr id="140345" name="Line 57"/>
          <p:cNvSpPr>
            <a:spLocks noChangeShapeType="1"/>
          </p:cNvSpPr>
          <p:nvPr/>
        </p:nvSpPr>
        <p:spPr bwMode="auto">
          <a:xfrm>
            <a:off x="6705600" y="5029200"/>
            <a:ext cx="0" cy="381000"/>
          </a:xfrm>
          <a:prstGeom prst="line">
            <a:avLst/>
          </a:prstGeom>
          <a:noFill/>
          <a:ln w="19050">
            <a:solidFill>
              <a:schemeClr val="tx1"/>
            </a:solidFill>
            <a:round/>
            <a:headEnd/>
            <a:tailEnd/>
          </a:ln>
          <a:effectLst/>
        </p:spPr>
        <p:txBody>
          <a:bodyPr/>
          <a:lstStyle/>
          <a:p>
            <a:endParaRPr lang="en-US"/>
          </a:p>
        </p:txBody>
      </p:sp>
      <p:sp>
        <p:nvSpPr>
          <p:cNvPr id="140346" name="Line 58"/>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3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0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43" grpId="0" animBg="1"/>
      <p:bldP spid="140344" grpId="0" animBg="1"/>
      <p:bldP spid="1403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42339"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42340" name="Line 4"/>
          <p:cNvSpPr>
            <a:spLocks noChangeShapeType="1"/>
          </p:cNvSpPr>
          <p:nvPr/>
        </p:nvSpPr>
        <p:spPr bwMode="auto">
          <a:xfrm>
            <a:off x="3886200" y="4191000"/>
            <a:ext cx="2133600" cy="0"/>
          </a:xfrm>
          <a:prstGeom prst="line">
            <a:avLst/>
          </a:prstGeom>
          <a:noFill/>
          <a:ln w="127000">
            <a:solidFill>
              <a:srgbClr val="0000FF"/>
            </a:solidFill>
            <a:round/>
            <a:headEnd/>
            <a:tailEnd/>
          </a:ln>
          <a:effectLst/>
        </p:spPr>
        <p:txBody>
          <a:bodyPr/>
          <a:lstStyle/>
          <a:p>
            <a:endParaRPr lang="en-US"/>
          </a:p>
        </p:txBody>
      </p:sp>
      <p:sp>
        <p:nvSpPr>
          <p:cNvPr id="142341" name="Line 5"/>
          <p:cNvSpPr>
            <a:spLocks noChangeShapeType="1"/>
          </p:cNvSpPr>
          <p:nvPr/>
        </p:nvSpPr>
        <p:spPr bwMode="auto">
          <a:xfrm>
            <a:off x="3886200" y="3733800"/>
            <a:ext cx="2133600" cy="0"/>
          </a:xfrm>
          <a:prstGeom prst="line">
            <a:avLst/>
          </a:prstGeom>
          <a:noFill/>
          <a:ln w="127000">
            <a:solidFill>
              <a:schemeClr val="tx1"/>
            </a:solidFill>
            <a:round/>
            <a:headEnd/>
            <a:tailEnd/>
          </a:ln>
          <a:effectLst/>
        </p:spPr>
        <p:txBody>
          <a:bodyPr/>
          <a:lstStyle/>
          <a:p>
            <a:endParaRPr lang="en-US"/>
          </a:p>
        </p:txBody>
      </p:sp>
      <p:sp>
        <p:nvSpPr>
          <p:cNvPr id="142342"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2343"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4"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5"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6"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7"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8"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49"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0"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1"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2"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3"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4"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5"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6"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7"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8"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59"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0"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1"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2"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3"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4"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5"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6"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7"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8"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69"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70"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71"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72"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73"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2374" name="Text Box 38"/>
          <p:cNvSpPr txBox="1">
            <a:spLocks noChangeArrowheads="1"/>
          </p:cNvSpPr>
          <p:nvPr/>
        </p:nvSpPr>
        <p:spPr bwMode="auto">
          <a:xfrm>
            <a:off x="288925" y="4354513"/>
            <a:ext cx="1820863" cy="701675"/>
          </a:xfrm>
          <a:prstGeom prst="rect">
            <a:avLst/>
          </a:prstGeom>
          <a:noFill/>
          <a:ln w="9525">
            <a:noFill/>
            <a:miter lim="800000"/>
            <a:headEnd/>
            <a:tailEnd/>
          </a:ln>
          <a:effectLst/>
        </p:spPr>
        <p:txBody>
          <a:bodyPr wrap="none">
            <a:spAutoFit/>
          </a:bodyPr>
          <a:lstStyle/>
          <a:p>
            <a:r>
              <a:rPr lang="en-US" sz="2000">
                <a:cs typeface="Arial" charset="0"/>
              </a:rPr>
              <a:t>Not saturated</a:t>
            </a:r>
          </a:p>
          <a:p>
            <a:r>
              <a:rPr lang="en-US" sz="2000">
                <a:cs typeface="Arial" charset="0"/>
              </a:rPr>
              <a:t>Off center</a:t>
            </a:r>
          </a:p>
        </p:txBody>
      </p:sp>
      <p:sp>
        <p:nvSpPr>
          <p:cNvPr id="142375" name="Freeform 39"/>
          <p:cNvSpPr>
            <a:spLocks/>
          </p:cNvSpPr>
          <p:nvPr/>
        </p:nvSpPr>
        <p:spPr bwMode="auto">
          <a:xfrm>
            <a:off x="4800600" y="5270500"/>
            <a:ext cx="1066800" cy="638175"/>
          </a:xfrm>
          <a:custGeom>
            <a:avLst/>
            <a:gdLst/>
            <a:ahLst/>
            <a:cxnLst>
              <a:cxn ang="0">
                <a:pos x="0" y="6"/>
              </a:cxn>
              <a:cxn ang="0">
                <a:pos x="72" y="392"/>
              </a:cxn>
              <a:cxn ang="0">
                <a:pos x="208" y="64"/>
              </a:cxn>
              <a:cxn ang="0">
                <a:pos x="672" y="6"/>
              </a:cxn>
            </a:cxnLst>
            <a:rect l="0" t="0" r="r" b="b"/>
            <a:pathLst>
              <a:path w="672" h="402">
                <a:moveTo>
                  <a:pt x="0" y="6"/>
                </a:moveTo>
                <a:cubicBezTo>
                  <a:pt x="12" y="70"/>
                  <a:pt x="37" y="382"/>
                  <a:pt x="72" y="392"/>
                </a:cubicBezTo>
                <a:cubicBezTo>
                  <a:pt x="107" y="402"/>
                  <a:pt x="108" y="128"/>
                  <a:pt x="208" y="64"/>
                </a:cubicBezTo>
                <a:cubicBezTo>
                  <a:pt x="308" y="0"/>
                  <a:pt x="575" y="18"/>
                  <a:pt x="672" y="6"/>
                </a:cubicBezTo>
              </a:path>
            </a:pathLst>
          </a:custGeom>
          <a:noFill/>
          <a:ln w="25400">
            <a:solidFill>
              <a:schemeClr val="tx1"/>
            </a:solidFill>
            <a:round/>
            <a:headEnd/>
            <a:tailEnd/>
          </a:ln>
          <a:effectLst/>
        </p:spPr>
        <p:txBody>
          <a:bodyPr/>
          <a:lstStyle/>
          <a:p>
            <a:endParaRPr lang="en-US"/>
          </a:p>
        </p:txBody>
      </p:sp>
      <p:sp>
        <p:nvSpPr>
          <p:cNvPr id="142376"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2377"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2378" name="Line 42"/>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44387"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44388" name="Line 4"/>
          <p:cNvSpPr>
            <a:spLocks noChangeShapeType="1"/>
          </p:cNvSpPr>
          <p:nvPr/>
        </p:nvSpPr>
        <p:spPr bwMode="auto">
          <a:xfrm>
            <a:off x="3429000" y="4191000"/>
            <a:ext cx="1447800" cy="0"/>
          </a:xfrm>
          <a:prstGeom prst="line">
            <a:avLst/>
          </a:prstGeom>
          <a:noFill/>
          <a:ln w="127000">
            <a:solidFill>
              <a:srgbClr val="0000FF"/>
            </a:solidFill>
            <a:round/>
            <a:headEnd/>
            <a:tailEnd/>
          </a:ln>
          <a:effectLst/>
        </p:spPr>
        <p:txBody>
          <a:bodyPr/>
          <a:lstStyle/>
          <a:p>
            <a:endParaRPr lang="en-US"/>
          </a:p>
        </p:txBody>
      </p:sp>
      <p:sp>
        <p:nvSpPr>
          <p:cNvPr id="144389" name="Line 5"/>
          <p:cNvSpPr>
            <a:spLocks noChangeShapeType="1"/>
          </p:cNvSpPr>
          <p:nvPr/>
        </p:nvSpPr>
        <p:spPr bwMode="auto">
          <a:xfrm>
            <a:off x="3505200" y="3733800"/>
            <a:ext cx="1295400" cy="0"/>
          </a:xfrm>
          <a:prstGeom prst="line">
            <a:avLst/>
          </a:prstGeom>
          <a:noFill/>
          <a:ln w="127000">
            <a:solidFill>
              <a:schemeClr val="tx1"/>
            </a:solidFill>
            <a:round/>
            <a:headEnd/>
            <a:tailEnd/>
          </a:ln>
          <a:effectLst/>
        </p:spPr>
        <p:txBody>
          <a:bodyPr/>
          <a:lstStyle/>
          <a:p>
            <a:endParaRPr lang="en-US"/>
          </a:p>
        </p:txBody>
      </p:sp>
      <p:sp>
        <p:nvSpPr>
          <p:cNvPr id="144390"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4391"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2"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3"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4"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5"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6"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7"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8"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399"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0"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1"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2"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3"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4"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5"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6"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7"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8"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09"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0"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1"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2"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3"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4"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5"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6"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7"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8"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19"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20"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21"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22" name="Text Box 38"/>
          <p:cNvSpPr txBox="1">
            <a:spLocks noChangeArrowheads="1"/>
          </p:cNvSpPr>
          <p:nvPr/>
        </p:nvSpPr>
        <p:spPr bwMode="auto">
          <a:xfrm>
            <a:off x="288925" y="4354513"/>
            <a:ext cx="2439988" cy="1311275"/>
          </a:xfrm>
          <a:prstGeom prst="rect">
            <a:avLst/>
          </a:prstGeom>
          <a:noFill/>
          <a:ln w="9525">
            <a:noFill/>
            <a:miter lim="800000"/>
            <a:headEnd/>
            <a:tailEnd/>
          </a:ln>
          <a:effectLst/>
        </p:spPr>
        <p:txBody>
          <a:bodyPr wrap="none">
            <a:spAutoFit/>
          </a:bodyPr>
          <a:lstStyle/>
          <a:p>
            <a:r>
              <a:rPr lang="en-US" sz="2000">
                <a:cs typeface="Arial" charset="0"/>
              </a:rPr>
              <a:t>Saturated due to </a:t>
            </a:r>
          </a:p>
          <a:p>
            <a:r>
              <a:rPr lang="en-US" sz="2000">
                <a:cs typeface="Arial" charset="0"/>
              </a:rPr>
              <a:t>smaller synapse</a:t>
            </a:r>
          </a:p>
          <a:p>
            <a:r>
              <a:rPr lang="en-US" sz="2000">
                <a:cs typeface="Arial" charset="0"/>
              </a:rPr>
              <a:t>With same amount</a:t>
            </a:r>
          </a:p>
          <a:p>
            <a:r>
              <a:rPr lang="en-US" sz="2000">
                <a:cs typeface="Arial" charset="0"/>
              </a:rPr>
              <a:t>of transmitter</a:t>
            </a:r>
          </a:p>
        </p:txBody>
      </p:sp>
      <p:sp>
        <p:nvSpPr>
          <p:cNvPr id="144423" name="Freeform 39"/>
          <p:cNvSpPr>
            <a:spLocks/>
          </p:cNvSpPr>
          <p:nvPr/>
        </p:nvSpPr>
        <p:spPr bwMode="auto">
          <a:xfrm>
            <a:off x="4800600" y="5280025"/>
            <a:ext cx="1066800" cy="766763"/>
          </a:xfrm>
          <a:custGeom>
            <a:avLst/>
            <a:gdLst/>
            <a:ahLst/>
            <a:cxnLst>
              <a:cxn ang="0">
                <a:pos x="0" y="0"/>
              </a:cxn>
              <a:cxn ang="0">
                <a:pos x="80" y="426"/>
              </a:cxn>
              <a:cxn ang="0">
                <a:pos x="202" y="344"/>
              </a:cxn>
              <a:cxn ang="0">
                <a:pos x="267" y="163"/>
              </a:cxn>
              <a:cxn ang="0">
                <a:pos x="344" y="34"/>
              </a:cxn>
              <a:cxn ang="0">
                <a:pos x="672" y="0"/>
              </a:cxn>
            </a:cxnLst>
            <a:rect l="0" t="0" r="r" b="b"/>
            <a:pathLst>
              <a:path w="672" h="483">
                <a:moveTo>
                  <a:pt x="0" y="0"/>
                </a:moveTo>
                <a:cubicBezTo>
                  <a:pt x="13" y="71"/>
                  <a:pt x="46" y="369"/>
                  <a:pt x="80" y="426"/>
                </a:cubicBezTo>
                <a:cubicBezTo>
                  <a:pt x="114" y="483"/>
                  <a:pt x="171" y="388"/>
                  <a:pt x="202" y="344"/>
                </a:cubicBezTo>
                <a:cubicBezTo>
                  <a:pt x="233" y="300"/>
                  <a:pt x="243" y="215"/>
                  <a:pt x="267" y="163"/>
                </a:cubicBezTo>
                <a:cubicBezTo>
                  <a:pt x="291" y="111"/>
                  <a:pt x="277" y="61"/>
                  <a:pt x="344" y="34"/>
                </a:cubicBezTo>
                <a:cubicBezTo>
                  <a:pt x="411" y="7"/>
                  <a:pt x="604" y="7"/>
                  <a:pt x="672" y="0"/>
                </a:cubicBezTo>
              </a:path>
            </a:pathLst>
          </a:custGeom>
          <a:noFill/>
          <a:ln w="25400">
            <a:solidFill>
              <a:schemeClr val="tx1"/>
            </a:solidFill>
            <a:round/>
            <a:headEnd/>
            <a:tailEnd/>
          </a:ln>
          <a:effectLst/>
        </p:spPr>
        <p:txBody>
          <a:bodyPr/>
          <a:lstStyle/>
          <a:p>
            <a:endParaRPr lang="en-US"/>
          </a:p>
        </p:txBody>
      </p:sp>
      <p:sp>
        <p:nvSpPr>
          <p:cNvPr id="144424"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4425"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4426" name="Line 42"/>
          <p:cNvSpPr>
            <a:spLocks noChangeShapeType="1"/>
          </p:cNvSpPr>
          <p:nvPr/>
        </p:nvSpPr>
        <p:spPr bwMode="auto">
          <a:xfrm flipV="1">
            <a:off x="3124200" y="4167188"/>
            <a:ext cx="0" cy="381000"/>
          </a:xfrm>
          <a:prstGeom prst="line">
            <a:avLst/>
          </a:prstGeom>
          <a:noFill/>
          <a:ln w="19050">
            <a:solidFill>
              <a:schemeClr val="tx1"/>
            </a:solidFill>
            <a:round/>
            <a:headEnd/>
            <a:tailEnd type="triangle" w="med" len="med"/>
          </a:ln>
          <a:effectLst/>
        </p:spPr>
        <p:txBody>
          <a:bodyPr/>
          <a:lstStyle/>
          <a:p>
            <a:endParaRPr lang="en-US"/>
          </a:p>
        </p:txBody>
      </p:sp>
      <p:sp>
        <p:nvSpPr>
          <p:cNvPr id="144427" name="Line 43"/>
          <p:cNvSpPr>
            <a:spLocks noChangeShapeType="1"/>
          </p:cNvSpPr>
          <p:nvPr/>
        </p:nvSpPr>
        <p:spPr bwMode="auto">
          <a:xfrm flipV="1">
            <a:off x="5257800" y="4191000"/>
            <a:ext cx="0" cy="381000"/>
          </a:xfrm>
          <a:prstGeom prst="line">
            <a:avLst/>
          </a:prstGeom>
          <a:noFill/>
          <a:ln w="19050">
            <a:solidFill>
              <a:schemeClr val="tx1"/>
            </a:solidFill>
            <a:round/>
            <a:headEnd/>
            <a:tailEnd type="triangle" w="med" len="med"/>
          </a:ln>
          <a:effectLst/>
        </p:spPr>
        <p:txBody>
          <a:bodyPr/>
          <a:lstStyle/>
          <a:p>
            <a:endParaRPr lang="en-US"/>
          </a:p>
        </p:txBody>
      </p:sp>
      <p:sp>
        <p:nvSpPr>
          <p:cNvPr id="144428" name="Line 44"/>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
        <p:nvSpPr>
          <p:cNvPr id="144429" name="Line 45"/>
          <p:cNvSpPr>
            <a:spLocks noChangeShapeType="1"/>
          </p:cNvSpPr>
          <p:nvPr/>
        </p:nvSpPr>
        <p:spPr bwMode="auto">
          <a:xfrm>
            <a:off x="1822450" y="896938"/>
            <a:ext cx="5486400" cy="0"/>
          </a:xfrm>
          <a:prstGeom prst="line">
            <a:avLst/>
          </a:prstGeom>
          <a:noFill/>
          <a:ln w="38100">
            <a:solidFill>
              <a:schemeClr val="tx1"/>
            </a:solidFill>
            <a:round/>
            <a:headEnd/>
            <a:tailEnd/>
          </a:ln>
          <a:effectLst/>
        </p:spPr>
        <p:txBody>
          <a:bodyPr/>
          <a:lstStyle/>
          <a:p>
            <a:endParaRPr lang="en-US"/>
          </a:p>
        </p:txBody>
      </p:sp>
      <p:sp>
        <p:nvSpPr>
          <p:cNvPr id="144430" name="Line 46"/>
          <p:cNvSpPr>
            <a:spLocks noChangeShapeType="1"/>
          </p:cNvSpPr>
          <p:nvPr/>
        </p:nvSpPr>
        <p:spPr bwMode="auto">
          <a:xfrm>
            <a:off x="1822450" y="1354138"/>
            <a:ext cx="5486400" cy="0"/>
          </a:xfrm>
          <a:prstGeom prst="line">
            <a:avLst/>
          </a:prstGeom>
          <a:noFill/>
          <a:ln w="38100">
            <a:solidFill>
              <a:schemeClr val="tx1"/>
            </a:solidFill>
            <a:round/>
            <a:headEnd/>
            <a:tailEnd/>
          </a:ln>
          <a:effectLst/>
        </p:spPr>
        <p:txBody>
          <a:bodyPr/>
          <a:lstStyle/>
          <a:p>
            <a:endParaRPr lang="en-US"/>
          </a:p>
        </p:txBody>
      </p:sp>
      <p:sp>
        <p:nvSpPr>
          <p:cNvPr id="144431" name="Line 47"/>
          <p:cNvSpPr>
            <a:spLocks noChangeShapeType="1"/>
          </p:cNvSpPr>
          <p:nvPr/>
        </p:nvSpPr>
        <p:spPr bwMode="auto">
          <a:xfrm>
            <a:off x="3041650" y="1354138"/>
            <a:ext cx="2133600" cy="0"/>
          </a:xfrm>
          <a:prstGeom prst="line">
            <a:avLst/>
          </a:prstGeom>
          <a:noFill/>
          <a:ln w="127000">
            <a:solidFill>
              <a:srgbClr val="0000FF"/>
            </a:solidFill>
            <a:round/>
            <a:headEnd/>
            <a:tailEnd/>
          </a:ln>
          <a:effectLst/>
        </p:spPr>
        <p:txBody>
          <a:bodyPr/>
          <a:lstStyle/>
          <a:p>
            <a:endParaRPr lang="en-US"/>
          </a:p>
        </p:txBody>
      </p:sp>
      <p:sp>
        <p:nvSpPr>
          <p:cNvPr id="144432" name="Line 48"/>
          <p:cNvSpPr>
            <a:spLocks noChangeShapeType="1"/>
          </p:cNvSpPr>
          <p:nvPr/>
        </p:nvSpPr>
        <p:spPr bwMode="auto">
          <a:xfrm>
            <a:off x="3041650" y="896938"/>
            <a:ext cx="2133600" cy="0"/>
          </a:xfrm>
          <a:prstGeom prst="line">
            <a:avLst/>
          </a:prstGeom>
          <a:noFill/>
          <a:ln w="127000">
            <a:solidFill>
              <a:schemeClr val="tx1"/>
            </a:solidFill>
            <a:round/>
            <a:headEnd/>
            <a:tailEnd/>
          </a:ln>
          <a:effectLst/>
        </p:spPr>
        <p:txBody>
          <a:bodyPr/>
          <a:lstStyle/>
          <a:p>
            <a:endParaRPr lang="en-US"/>
          </a:p>
        </p:txBody>
      </p:sp>
      <p:sp>
        <p:nvSpPr>
          <p:cNvPr id="144433" name="Oval 49"/>
          <p:cNvSpPr>
            <a:spLocks noChangeArrowheads="1"/>
          </p:cNvSpPr>
          <p:nvPr/>
        </p:nvSpPr>
        <p:spPr bwMode="auto">
          <a:xfrm>
            <a:off x="3879850" y="287338"/>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4434" name="Oval 50"/>
          <p:cNvSpPr>
            <a:spLocks noChangeArrowheads="1"/>
          </p:cNvSpPr>
          <p:nvPr/>
        </p:nvSpPr>
        <p:spPr bwMode="auto">
          <a:xfrm flipH="1">
            <a:off x="4032250" y="8969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35" name="Oval 51"/>
          <p:cNvSpPr>
            <a:spLocks noChangeArrowheads="1"/>
          </p:cNvSpPr>
          <p:nvPr/>
        </p:nvSpPr>
        <p:spPr bwMode="auto">
          <a:xfrm flipH="1">
            <a:off x="4108450" y="9731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36" name="Oval 52"/>
          <p:cNvSpPr>
            <a:spLocks noChangeArrowheads="1"/>
          </p:cNvSpPr>
          <p:nvPr/>
        </p:nvSpPr>
        <p:spPr bwMode="auto">
          <a:xfrm flipH="1">
            <a:off x="41846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37" name="Oval 53"/>
          <p:cNvSpPr>
            <a:spLocks noChangeArrowheads="1"/>
          </p:cNvSpPr>
          <p:nvPr/>
        </p:nvSpPr>
        <p:spPr bwMode="auto">
          <a:xfrm flipH="1">
            <a:off x="43370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38" name="Oval 54"/>
          <p:cNvSpPr>
            <a:spLocks noChangeArrowheads="1"/>
          </p:cNvSpPr>
          <p:nvPr/>
        </p:nvSpPr>
        <p:spPr bwMode="auto">
          <a:xfrm flipH="1">
            <a:off x="42608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39" name="Oval 55"/>
          <p:cNvSpPr>
            <a:spLocks noChangeArrowheads="1"/>
          </p:cNvSpPr>
          <p:nvPr/>
        </p:nvSpPr>
        <p:spPr bwMode="auto">
          <a:xfrm flipH="1">
            <a:off x="4184650" y="8969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0" name="Oval 56"/>
          <p:cNvSpPr>
            <a:spLocks noChangeArrowheads="1"/>
          </p:cNvSpPr>
          <p:nvPr/>
        </p:nvSpPr>
        <p:spPr bwMode="auto">
          <a:xfrm flipH="1">
            <a:off x="4260850" y="9731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1" name="Oval 57"/>
          <p:cNvSpPr>
            <a:spLocks noChangeArrowheads="1"/>
          </p:cNvSpPr>
          <p:nvPr/>
        </p:nvSpPr>
        <p:spPr bwMode="auto">
          <a:xfrm flipH="1">
            <a:off x="43370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2" name="Oval 58"/>
          <p:cNvSpPr>
            <a:spLocks noChangeArrowheads="1"/>
          </p:cNvSpPr>
          <p:nvPr/>
        </p:nvSpPr>
        <p:spPr bwMode="auto">
          <a:xfrm flipH="1">
            <a:off x="44894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3" name="Oval 59"/>
          <p:cNvSpPr>
            <a:spLocks noChangeArrowheads="1"/>
          </p:cNvSpPr>
          <p:nvPr/>
        </p:nvSpPr>
        <p:spPr bwMode="auto">
          <a:xfrm flipH="1">
            <a:off x="44132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4" name="Oval 60"/>
          <p:cNvSpPr>
            <a:spLocks noChangeArrowheads="1"/>
          </p:cNvSpPr>
          <p:nvPr/>
        </p:nvSpPr>
        <p:spPr bwMode="auto">
          <a:xfrm flipH="1">
            <a:off x="44894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5" name="Oval 61"/>
          <p:cNvSpPr>
            <a:spLocks noChangeArrowheads="1"/>
          </p:cNvSpPr>
          <p:nvPr/>
        </p:nvSpPr>
        <p:spPr bwMode="auto">
          <a:xfrm flipH="1">
            <a:off x="45656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6" name="Oval 62"/>
          <p:cNvSpPr>
            <a:spLocks noChangeArrowheads="1"/>
          </p:cNvSpPr>
          <p:nvPr/>
        </p:nvSpPr>
        <p:spPr bwMode="auto">
          <a:xfrm flipH="1">
            <a:off x="46418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7" name="Oval 63"/>
          <p:cNvSpPr>
            <a:spLocks noChangeArrowheads="1"/>
          </p:cNvSpPr>
          <p:nvPr/>
        </p:nvSpPr>
        <p:spPr bwMode="auto">
          <a:xfrm flipH="1">
            <a:off x="47180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8" name="Oval 64"/>
          <p:cNvSpPr>
            <a:spLocks noChangeArrowheads="1"/>
          </p:cNvSpPr>
          <p:nvPr/>
        </p:nvSpPr>
        <p:spPr bwMode="auto">
          <a:xfrm flipH="1">
            <a:off x="47942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49" name="Oval 65"/>
          <p:cNvSpPr>
            <a:spLocks noChangeArrowheads="1"/>
          </p:cNvSpPr>
          <p:nvPr/>
        </p:nvSpPr>
        <p:spPr bwMode="auto">
          <a:xfrm flipH="1">
            <a:off x="41084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0" name="Oval 66"/>
          <p:cNvSpPr>
            <a:spLocks noChangeArrowheads="1"/>
          </p:cNvSpPr>
          <p:nvPr/>
        </p:nvSpPr>
        <p:spPr bwMode="auto">
          <a:xfrm flipH="1">
            <a:off x="41846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1" name="Oval 67"/>
          <p:cNvSpPr>
            <a:spLocks noChangeArrowheads="1"/>
          </p:cNvSpPr>
          <p:nvPr/>
        </p:nvSpPr>
        <p:spPr bwMode="auto">
          <a:xfrm flipH="1">
            <a:off x="40322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2" name="Oval 68"/>
          <p:cNvSpPr>
            <a:spLocks noChangeArrowheads="1"/>
          </p:cNvSpPr>
          <p:nvPr/>
        </p:nvSpPr>
        <p:spPr bwMode="auto">
          <a:xfrm flipH="1">
            <a:off x="40322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3" name="Oval 69"/>
          <p:cNvSpPr>
            <a:spLocks noChangeArrowheads="1"/>
          </p:cNvSpPr>
          <p:nvPr/>
        </p:nvSpPr>
        <p:spPr bwMode="auto">
          <a:xfrm flipH="1">
            <a:off x="3956050" y="9731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4" name="Oval 70"/>
          <p:cNvSpPr>
            <a:spLocks noChangeArrowheads="1"/>
          </p:cNvSpPr>
          <p:nvPr/>
        </p:nvSpPr>
        <p:spPr bwMode="auto">
          <a:xfrm flipH="1">
            <a:off x="39560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5" name="Oval 71"/>
          <p:cNvSpPr>
            <a:spLocks noChangeArrowheads="1"/>
          </p:cNvSpPr>
          <p:nvPr/>
        </p:nvSpPr>
        <p:spPr bwMode="auto">
          <a:xfrm flipH="1">
            <a:off x="38798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6" name="Oval 72"/>
          <p:cNvSpPr>
            <a:spLocks noChangeArrowheads="1"/>
          </p:cNvSpPr>
          <p:nvPr/>
        </p:nvSpPr>
        <p:spPr bwMode="auto">
          <a:xfrm flipH="1">
            <a:off x="38798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7" name="Oval 73"/>
          <p:cNvSpPr>
            <a:spLocks noChangeArrowheads="1"/>
          </p:cNvSpPr>
          <p:nvPr/>
        </p:nvSpPr>
        <p:spPr bwMode="auto">
          <a:xfrm flipH="1">
            <a:off x="38036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8" name="Oval 74"/>
          <p:cNvSpPr>
            <a:spLocks noChangeArrowheads="1"/>
          </p:cNvSpPr>
          <p:nvPr/>
        </p:nvSpPr>
        <p:spPr bwMode="auto">
          <a:xfrm flipH="1">
            <a:off x="37274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59" name="Oval 75"/>
          <p:cNvSpPr>
            <a:spLocks noChangeArrowheads="1"/>
          </p:cNvSpPr>
          <p:nvPr/>
        </p:nvSpPr>
        <p:spPr bwMode="auto">
          <a:xfrm flipH="1">
            <a:off x="3727450" y="10493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0" name="Oval 76"/>
          <p:cNvSpPr>
            <a:spLocks noChangeArrowheads="1"/>
          </p:cNvSpPr>
          <p:nvPr/>
        </p:nvSpPr>
        <p:spPr bwMode="auto">
          <a:xfrm flipH="1">
            <a:off x="36512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1" name="Oval 77"/>
          <p:cNvSpPr>
            <a:spLocks noChangeArrowheads="1"/>
          </p:cNvSpPr>
          <p:nvPr/>
        </p:nvSpPr>
        <p:spPr bwMode="auto">
          <a:xfrm flipH="1">
            <a:off x="35750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2" name="Oval 78"/>
          <p:cNvSpPr>
            <a:spLocks noChangeArrowheads="1"/>
          </p:cNvSpPr>
          <p:nvPr/>
        </p:nvSpPr>
        <p:spPr bwMode="auto">
          <a:xfrm flipH="1">
            <a:off x="3498850" y="11255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3" name="Oval 79"/>
          <p:cNvSpPr>
            <a:spLocks noChangeArrowheads="1"/>
          </p:cNvSpPr>
          <p:nvPr/>
        </p:nvSpPr>
        <p:spPr bwMode="auto">
          <a:xfrm flipH="1">
            <a:off x="34226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4" name="Oval 80"/>
          <p:cNvSpPr>
            <a:spLocks noChangeArrowheads="1"/>
          </p:cNvSpPr>
          <p:nvPr/>
        </p:nvSpPr>
        <p:spPr bwMode="auto">
          <a:xfrm flipH="1">
            <a:off x="3270250" y="1201738"/>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4465" name="Text Box 81"/>
          <p:cNvSpPr txBox="1">
            <a:spLocks noChangeArrowheads="1"/>
          </p:cNvSpPr>
          <p:nvPr/>
        </p:nvSpPr>
        <p:spPr bwMode="auto">
          <a:xfrm>
            <a:off x="206375" y="1517650"/>
            <a:ext cx="1820863" cy="396875"/>
          </a:xfrm>
          <a:prstGeom prst="rect">
            <a:avLst/>
          </a:prstGeom>
          <a:noFill/>
          <a:ln w="9525">
            <a:noFill/>
            <a:miter lim="800000"/>
            <a:headEnd/>
            <a:tailEnd/>
          </a:ln>
          <a:effectLst/>
        </p:spPr>
        <p:txBody>
          <a:bodyPr wrap="none">
            <a:spAutoFit/>
          </a:bodyPr>
          <a:lstStyle/>
          <a:p>
            <a:r>
              <a:rPr lang="en-US" sz="2000">
                <a:cs typeface="Arial" charset="0"/>
              </a:rPr>
              <a:t>Not saturated</a:t>
            </a:r>
          </a:p>
        </p:txBody>
      </p:sp>
      <p:sp>
        <p:nvSpPr>
          <p:cNvPr id="144466" name="Freeform 82"/>
          <p:cNvSpPr>
            <a:spLocks/>
          </p:cNvSpPr>
          <p:nvPr/>
        </p:nvSpPr>
        <p:spPr bwMode="auto">
          <a:xfrm>
            <a:off x="4913313" y="1624013"/>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44467" name="Line 83"/>
          <p:cNvSpPr>
            <a:spLocks noChangeShapeType="1"/>
          </p:cNvSpPr>
          <p:nvPr/>
        </p:nvSpPr>
        <p:spPr bwMode="auto">
          <a:xfrm flipH="1">
            <a:off x="4075113" y="1624013"/>
            <a:ext cx="838200" cy="0"/>
          </a:xfrm>
          <a:prstGeom prst="line">
            <a:avLst/>
          </a:prstGeom>
          <a:noFill/>
          <a:ln w="25400">
            <a:solidFill>
              <a:schemeClr val="tx1"/>
            </a:solidFill>
            <a:round/>
            <a:headEnd/>
            <a:tailEnd/>
          </a:ln>
          <a:effectLst/>
        </p:spPr>
        <p:txBody>
          <a:bodyPr/>
          <a:lstStyle/>
          <a:p>
            <a:endParaRPr lang="en-US"/>
          </a:p>
        </p:txBody>
      </p:sp>
      <p:sp>
        <p:nvSpPr>
          <p:cNvPr id="144468" name="Line 84"/>
          <p:cNvSpPr>
            <a:spLocks noChangeShapeType="1"/>
          </p:cNvSpPr>
          <p:nvPr/>
        </p:nvSpPr>
        <p:spPr bwMode="auto">
          <a:xfrm>
            <a:off x="4532313" y="1395413"/>
            <a:ext cx="0" cy="381000"/>
          </a:xfrm>
          <a:prstGeom prst="line">
            <a:avLst/>
          </a:prstGeom>
          <a:noFill/>
          <a:ln w="19050">
            <a:solidFill>
              <a:schemeClr val="tx1"/>
            </a:solidFill>
            <a:round/>
            <a:headEnd/>
            <a:tailEnd/>
          </a:ln>
          <a:effectLst/>
        </p:spPr>
        <p:txBody>
          <a:bodyPr/>
          <a:lstStyle/>
          <a:p>
            <a:endParaRPr lang="en-US"/>
          </a:p>
        </p:txBody>
      </p:sp>
      <p:sp>
        <p:nvSpPr>
          <p:cNvPr id="144469" name="Line 85"/>
          <p:cNvSpPr>
            <a:spLocks noChangeShapeType="1"/>
          </p:cNvSpPr>
          <p:nvPr/>
        </p:nvSpPr>
        <p:spPr bwMode="auto">
          <a:xfrm>
            <a:off x="4151313" y="2614613"/>
            <a:ext cx="4724400" cy="0"/>
          </a:xfrm>
          <a:prstGeom prst="line">
            <a:avLst/>
          </a:prstGeom>
          <a:noFill/>
          <a:ln w="25400" cap="rnd">
            <a:solidFill>
              <a:schemeClr val="tx1"/>
            </a:solidFill>
            <a:prstDash val="sysDot"/>
            <a:round/>
            <a:headEnd/>
            <a:tailEnd/>
          </a:ln>
          <a:effectLst/>
        </p:spPr>
        <p:txBody>
          <a:bodyPr/>
          <a:lstStyle/>
          <a:p>
            <a:endParaRPr lang="en-US"/>
          </a:p>
        </p:txBody>
      </p:sp>
      <p:sp>
        <p:nvSpPr>
          <p:cNvPr id="144470" name="Line 86"/>
          <p:cNvSpPr>
            <a:spLocks noChangeShapeType="1"/>
          </p:cNvSpPr>
          <p:nvPr/>
        </p:nvSpPr>
        <p:spPr bwMode="auto">
          <a:xfrm>
            <a:off x="0" y="3017838"/>
            <a:ext cx="9144000" cy="0"/>
          </a:xfrm>
          <a:prstGeom prst="line">
            <a:avLst/>
          </a:prstGeom>
          <a:noFill/>
          <a:ln w="50800">
            <a:solidFill>
              <a:srgbClr val="9933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46435"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46436"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46437"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46438"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pPr algn="ctr"/>
            <a:r>
              <a:rPr lang="en-US" sz="1800"/>
              <a:t>2</a:t>
            </a:r>
          </a:p>
        </p:txBody>
      </p:sp>
      <p:sp>
        <p:nvSpPr>
          <p:cNvPr id="146439"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0"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1"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2"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3"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4"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5"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6"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7"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8"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49"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0"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1"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2"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3"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4"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5"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6"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7"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8"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59"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0"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1"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2"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3"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4"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5"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6"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7"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8"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69"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6470" name="Text Box 38"/>
          <p:cNvSpPr txBox="1">
            <a:spLocks noChangeArrowheads="1"/>
          </p:cNvSpPr>
          <p:nvPr/>
        </p:nvSpPr>
        <p:spPr bwMode="auto">
          <a:xfrm>
            <a:off x="288925" y="4354513"/>
            <a:ext cx="3089275" cy="1311275"/>
          </a:xfrm>
          <a:prstGeom prst="rect">
            <a:avLst/>
          </a:prstGeom>
          <a:noFill/>
          <a:ln w="9525">
            <a:noFill/>
            <a:miter lim="800000"/>
            <a:headEnd/>
            <a:tailEnd/>
          </a:ln>
          <a:effectLst/>
        </p:spPr>
        <p:txBody>
          <a:bodyPr wrap="none">
            <a:spAutoFit/>
          </a:bodyPr>
          <a:lstStyle/>
          <a:p>
            <a:r>
              <a:rPr lang="en-US" sz="2000">
                <a:cs typeface="Arial" charset="0"/>
              </a:rPr>
              <a:t>Not saturated to </a:t>
            </a:r>
          </a:p>
          <a:p>
            <a:r>
              <a:rPr lang="en-US" sz="2000">
                <a:cs typeface="Arial" charset="0"/>
              </a:rPr>
              <a:t>saturated based on</a:t>
            </a:r>
          </a:p>
          <a:p>
            <a:r>
              <a:rPr lang="en-US" sz="2000">
                <a:cs typeface="Arial" charset="0"/>
              </a:rPr>
              <a:t>vesicle size and amount</a:t>
            </a:r>
          </a:p>
          <a:p>
            <a:r>
              <a:rPr lang="en-US" sz="2000">
                <a:cs typeface="Arial" charset="0"/>
              </a:rPr>
              <a:t>released.</a:t>
            </a:r>
          </a:p>
        </p:txBody>
      </p:sp>
      <p:sp>
        <p:nvSpPr>
          <p:cNvPr id="146471" name="Freeform 39"/>
          <p:cNvSpPr>
            <a:spLocks/>
          </p:cNvSpPr>
          <p:nvPr/>
        </p:nvSpPr>
        <p:spPr bwMode="auto">
          <a:xfrm>
            <a:off x="4800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46472"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6473"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6474" name="Oval 42"/>
          <p:cNvSpPr>
            <a:spLocks noChangeArrowheads="1"/>
          </p:cNvSpPr>
          <p:nvPr/>
        </p:nvSpPr>
        <p:spPr bwMode="auto">
          <a:xfrm>
            <a:off x="3581400" y="2590800"/>
            <a:ext cx="381000" cy="381000"/>
          </a:xfrm>
          <a:prstGeom prst="ellipse">
            <a:avLst/>
          </a:prstGeom>
          <a:solidFill>
            <a:srgbClr val="FF0000"/>
          </a:solidFill>
          <a:ln w="12700">
            <a:solidFill>
              <a:schemeClr val="tx1"/>
            </a:solidFill>
            <a:round/>
            <a:headEnd/>
            <a:tailEnd/>
          </a:ln>
          <a:effectLst/>
        </p:spPr>
        <p:txBody>
          <a:bodyPr wrap="none" anchor="ctr"/>
          <a:lstStyle/>
          <a:p>
            <a:pPr algn="ctr"/>
            <a:r>
              <a:rPr lang="en-US" sz="1800"/>
              <a:t>1</a:t>
            </a:r>
          </a:p>
        </p:txBody>
      </p:sp>
      <p:sp>
        <p:nvSpPr>
          <p:cNvPr id="146475" name="Oval 43"/>
          <p:cNvSpPr>
            <a:spLocks noChangeArrowheads="1"/>
          </p:cNvSpPr>
          <p:nvPr/>
        </p:nvSpPr>
        <p:spPr bwMode="auto">
          <a:xfrm>
            <a:off x="4419600" y="2438400"/>
            <a:ext cx="762000" cy="762000"/>
          </a:xfrm>
          <a:prstGeom prst="ellipse">
            <a:avLst/>
          </a:prstGeom>
          <a:solidFill>
            <a:srgbClr val="FF0000"/>
          </a:solidFill>
          <a:ln w="12700">
            <a:solidFill>
              <a:schemeClr val="tx1"/>
            </a:solidFill>
            <a:round/>
            <a:headEnd/>
            <a:tailEnd/>
          </a:ln>
          <a:effectLst/>
        </p:spPr>
        <p:txBody>
          <a:bodyPr wrap="none" anchor="ctr"/>
          <a:lstStyle/>
          <a:p>
            <a:pPr algn="ctr"/>
            <a:r>
              <a:rPr lang="en-US" sz="2000"/>
              <a:t>3</a:t>
            </a:r>
          </a:p>
        </p:txBody>
      </p:sp>
      <p:sp>
        <p:nvSpPr>
          <p:cNvPr id="146476" name="Freeform 44"/>
          <p:cNvSpPr>
            <a:spLocks/>
          </p:cNvSpPr>
          <p:nvPr/>
        </p:nvSpPr>
        <p:spPr bwMode="auto">
          <a:xfrm>
            <a:off x="4800600" y="5257800"/>
            <a:ext cx="1066800" cy="492125"/>
          </a:xfrm>
          <a:custGeom>
            <a:avLst/>
            <a:gdLst/>
            <a:ahLst/>
            <a:cxnLst>
              <a:cxn ang="0">
                <a:pos x="0" y="14"/>
              </a:cxn>
              <a:cxn ang="0">
                <a:pos x="64" y="304"/>
              </a:cxn>
              <a:cxn ang="0">
                <a:pos x="224" y="48"/>
              </a:cxn>
              <a:cxn ang="0">
                <a:pos x="672" y="14"/>
              </a:cxn>
            </a:cxnLst>
            <a:rect l="0" t="0" r="r" b="b"/>
            <a:pathLst>
              <a:path w="672" h="310">
                <a:moveTo>
                  <a:pt x="0" y="14"/>
                </a:moveTo>
                <a:cubicBezTo>
                  <a:pt x="11" y="62"/>
                  <a:pt x="27" y="298"/>
                  <a:pt x="64" y="304"/>
                </a:cubicBezTo>
                <a:cubicBezTo>
                  <a:pt x="101" y="310"/>
                  <a:pt x="123" y="96"/>
                  <a:pt x="224" y="48"/>
                </a:cubicBezTo>
                <a:cubicBezTo>
                  <a:pt x="325" y="0"/>
                  <a:pt x="579" y="21"/>
                  <a:pt x="672" y="14"/>
                </a:cubicBezTo>
              </a:path>
            </a:pathLst>
          </a:custGeom>
          <a:noFill/>
          <a:ln w="25400">
            <a:solidFill>
              <a:schemeClr val="tx1"/>
            </a:solidFill>
            <a:round/>
            <a:headEnd/>
            <a:tailEnd/>
          </a:ln>
          <a:effectLst/>
        </p:spPr>
        <p:txBody>
          <a:bodyPr/>
          <a:lstStyle/>
          <a:p>
            <a:endParaRPr lang="en-US"/>
          </a:p>
        </p:txBody>
      </p:sp>
      <p:sp>
        <p:nvSpPr>
          <p:cNvPr id="146477" name="Line 45"/>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6478" name="Line 46"/>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6479" name="Freeform 47"/>
          <p:cNvSpPr>
            <a:spLocks/>
          </p:cNvSpPr>
          <p:nvPr/>
        </p:nvSpPr>
        <p:spPr bwMode="auto">
          <a:xfrm>
            <a:off x="4800600" y="5257800"/>
            <a:ext cx="1066800" cy="1304925"/>
          </a:xfrm>
          <a:custGeom>
            <a:avLst/>
            <a:gdLst/>
            <a:ahLst/>
            <a:cxnLst>
              <a:cxn ang="0">
                <a:pos x="0" y="0"/>
              </a:cxn>
              <a:cxn ang="0">
                <a:pos x="72" y="714"/>
              </a:cxn>
              <a:cxn ang="0">
                <a:pos x="184" y="650"/>
              </a:cxn>
              <a:cxn ang="0">
                <a:pos x="240" y="480"/>
              </a:cxn>
              <a:cxn ang="0">
                <a:pos x="344" y="82"/>
              </a:cxn>
              <a:cxn ang="0">
                <a:pos x="672" y="0"/>
              </a:cxn>
            </a:cxnLst>
            <a:rect l="0" t="0" r="r" b="b"/>
            <a:pathLst>
              <a:path w="672" h="822">
                <a:moveTo>
                  <a:pt x="0" y="0"/>
                </a:moveTo>
                <a:cubicBezTo>
                  <a:pt x="12" y="119"/>
                  <a:pt x="41" y="606"/>
                  <a:pt x="72" y="714"/>
                </a:cubicBezTo>
                <a:cubicBezTo>
                  <a:pt x="103" y="822"/>
                  <a:pt x="156" y="689"/>
                  <a:pt x="184" y="650"/>
                </a:cubicBezTo>
                <a:cubicBezTo>
                  <a:pt x="212" y="611"/>
                  <a:pt x="213" y="575"/>
                  <a:pt x="240" y="480"/>
                </a:cubicBezTo>
                <a:cubicBezTo>
                  <a:pt x="267" y="385"/>
                  <a:pt x="272" y="162"/>
                  <a:pt x="344" y="82"/>
                </a:cubicBezTo>
                <a:cubicBezTo>
                  <a:pt x="416" y="2"/>
                  <a:pt x="604" y="17"/>
                  <a:pt x="672" y="0"/>
                </a:cubicBezTo>
              </a:path>
            </a:pathLst>
          </a:custGeom>
          <a:noFill/>
          <a:ln w="25400">
            <a:solidFill>
              <a:schemeClr val="tx1"/>
            </a:solidFill>
            <a:round/>
            <a:headEnd/>
            <a:tailEnd/>
          </a:ln>
          <a:effectLst/>
        </p:spPr>
        <p:txBody>
          <a:bodyPr/>
          <a:lstStyle/>
          <a:p>
            <a:endParaRPr lang="en-US"/>
          </a:p>
        </p:txBody>
      </p:sp>
      <p:sp>
        <p:nvSpPr>
          <p:cNvPr id="146480" name="Line 48"/>
          <p:cNvSpPr>
            <a:spLocks noChangeShapeType="1"/>
          </p:cNvSpPr>
          <p:nvPr/>
        </p:nvSpPr>
        <p:spPr bwMode="auto">
          <a:xfrm flipH="1">
            <a:off x="3962400" y="5235575"/>
            <a:ext cx="838200" cy="0"/>
          </a:xfrm>
          <a:prstGeom prst="line">
            <a:avLst/>
          </a:prstGeom>
          <a:noFill/>
          <a:ln w="25400">
            <a:solidFill>
              <a:schemeClr val="tx1"/>
            </a:solidFill>
            <a:round/>
            <a:headEnd/>
            <a:tailEnd/>
          </a:ln>
          <a:effectLst/>
        </p:spPr>
        <p:txBody>
          <a:bodyPr/>
          <a:lstStyle/>
          <a:p>
            <a:endParaRPr lang="en-US"/>
          </a:p>
        </p:txBody>
      </p:sp>
      <p:sp>
        <p:nvSpPr>
          <p:cNvPr id="146481" name="Line 49"/>
          <p:cNvSpPr>
            <a:spLocks noChangeShapeType="1"/>
          </p:cNvSpPr>
          <p:nvPr/>
        </p:nvSpPr>
        <p:spPr bwMode="auto">
          <a:xfrm>
            <a:off x="4419600" y="5006975"/>
            <a:ext cx="0" cy="381000"/>
          </a:xfrm>
          <a:prstGeom prst="line">
            <a:avLst/>
          </a:prstGeom>
          <a:noFill/>
          <a:ln w="19050">
            <a:solidFill>
              <a:schemeClr val="tx1"/>
            </a:solidFill>
            <a:round/>
            <a:headEnd/>
            <a:tailEnd/>
          </a:ln>
          <a:effectLst/>
        </p:spPr>
        <p:txBody>
          <a:bodyPr/>
          <a:lstStyle/>
          <a:p>
            <a:endParaRPr lang="en-US"/>
          </a:p>
        </p:txBody>
      </p:sp>
      <p:sp>
        <p:nvSpPr>
          <p:cNvPr id="146487" name="Rectangle 55"/>
          <p:cNvSpPr>
            <a:spLocks noChangeArrowheads="1"/>
          </p:cNvSpPr>
          <p:nvPr/>
        </p:nvSpPr>
        <p:spPr bwMode="auto">
          <a:xfrm>
            <a:off x="4448175" y="5434013"/>
            <a:ext cx="296863" cy="336550"/>
          </a:xfrm>
          <a:prstGeom prst="rect">
            <a:avLst/>
          </a:prstGeom>
          <a:noFill/>
          <a:ln w="9525">
            <a:noFill/>
            <a:miter lim="800000"/>
            <a:headEnd/>
            <a:tailEnd/>
          </a:ln>
          <a:effectLst/>
        </p:spPr>
        <p:txBody>
          <a:bodyPr wrap="none">
            <a:spAutoFit/>
          </a:bodyPr>
          <a:lstStyle/>
          <a:p>
            <a:r>
              <a:rPr lang="en-US" sz="1600"/>
              <a:t>1</a:t>
            </a:r>
          </a:p>
        </p:txBody>
      </p:sp>
      <p:sp>
        <p:nvSpPr>
          <p:cNvPr id="146488" name="Rectangle 56"/>
          <p:cNvSpPr>
            <a:spLocks noChangeArrowheads="1"/>
          </p:cNvSpPr>
          <p:nvPr/>
        </p:nvSpPr>
        <p:spPr bwMode="auto">
          <a:xfrm>
            <a:off x="4508500" y="5965825"/>
            <a:ext cx="296863" cy="336550"/>
          </a:xfrm>
          <a:prstGeom prst="rect">
            <a:avLst/>
          </a:prstGeom>
          <a:noFill/>
          <a:ln w="9525">
            <a:noFill/>
            <a:miter lim="800000"/>
            <a:headEnd/>
            <a:tailEnd/>
          </a:ln>
          <a:effectLst/>
        </p:spPr>
        <p:txBody>
          <a:bodyPr wrap="none">
            <a:spAutoFit/>
          </a:bodyPr>
          <a:lstStyle/>
          <a:p>
            <a:r>
              <a:rPr lang="en-US" sz="1600"/>
              <a:t>2</a:t>
            </a:r>
          </a:p>
        </p:txBody>
      </p:sp>
      <p:sp>
        <p:nvSpPr>
          <p:cNvPr id="146489" name="Rectangle 57"/>
          <p:cNvSpPr>
            <a:spLocks noChangeArrowheads="1"/>
          </p:cNvSpPr>
          <p:nvPr/>
        </p:nvSpPr>
        <p:spPr bwMode="auto">
          <a:xfrm>
            <a:off x="4560888" y="6267450"/>
            <a:ext cx="296862" cy="336550"/>
          </a:xfrm>
          <a:prstGeom prst="rect">
            <a:avLst/>
          </a:prstGeom>
          <a:noFill/>
          <a:ln w="9525">
            <a:noFill/>
            <a:miter lim="800000"/>
            <a:headEnd/>
            <a:tailEnd/>
          </a:ln>
          <a:effectLst/>
        </p:spPr>
        <p:txBody>
          <a:bodyPr wrap="none">
            <a:spAutoFit/>
          </a:bodyPr>
          <a:lstStyle/>
          <a:p>
            <a:r>
              <a:rPr lang="en-US" sz="1600"/>
              <a:t>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Line 2"/>
          <p:cNvSpPr>
            <a:spLocks noChangeShapeType="1"/>
          </p:cNvSpPr>
          <p:nvPr/>
        </p:nvSpPr>
        <p:spPr bwMode="auto">
          <a:xfrm>
            <a:off x="1905000" y="3733800"/>
            <a:ext cx="5486400" cy="0"/>
          </a:xfrm>
          <a:prstGeom prst="line">
            <a:avLst/>
          </a:prstGeom>
          <a:noFill/>
          <a:ln w="38100">
            <a:solidFill>
              <a:schemeClr val="tx1"/>
            </a:solidFill>
            <a:round/>
            <a:headEnd/>
            <a:tailEnd/>
          </a:ln>
          <a:effectLst/>
        </p:spPr>
        <p:txBody>
          <a:bodyPr/>
          <a:lstStyle/>
          <a:p>
            <a:endParaRPr lang="en-US"/>
          </a:p>
        </p:txBody>
      </p:sp>
      <p:sp>
        <p:nvSpPr>
          <p:cNvPr id="148483" name="Line 3"/>
          <p:cNvSpPr>
            <a:spLocks noChangeShapeType="1"/>
          </p:cNvSpPr>
          <p:nvPr/>
        </p:nvSpPr>
        <p:spPr bwMode="auto">
          <a:xfrm>
            <a:off x="1905000" y="4191000"/>
            <a:ext cx="5486400" cy="0"/>
          </a:xfrm>
          <a:prstGeom prst="line">
            <a:avLst/>
          </a:prstGeom>
          <a:noFill/>
          <a:ln w="38100">
            <a:solidFill>
              <a:schemeClr val="tx1"/>
            </a:solidFill>
            <a:round/>
            <a:headEnd/>
            <a:tailEnd/>
          </a:ln>
          <a:effectLst/>
        </p:spPr>
        <p:txBody>
          <a:bodyPr/>
          <a:lstStyle/>
          <a:p>
            <a:endParaRPr lang="en-US"/>
          </a:p>
        </p:txBody>
      </p:sp>
      <p:sp>
        <p:nvSpPr>
          <p:cNvPr id="148484" name="Line 4"/>
          <p:cNvSpPr>
            <a:spLocks noChangeShapeType="1"/>
          </p:cNvSpPr>
          <p:nvPr/>
        </p:nvSpPr>
        <p:spPr bwMode="auto">
          <a:xfrm>
            <a:off x="3124200" y="4191000"/>
            <a:ext cx="2133600" cy="0"/>
          </a:xfrm>
          <a:prstGeom prst="line">
            <a:avLst/>
          </a:prstGeom>
          <a:noFill/>
          <a:ln w="127000">
            <a:solidFill>
              <a:srgbClr val="0000FF"/>
            </a:solidFill>
            <a:round/>
            <a:headEnd/>
            <a:tailEnd/>
          </a:ln>
          <a:effectLst/>
        </p:spPr>
        <p:txBody>
          <a:bodyPr/>
          <a:lstStyle/>
          <a:p>
            <a:endParaRPr lang="en-US"/>
          </a:p>
        </p:txBody>
      </p:sp>
      <p:sp>
        <p:nvSpPr>
          <p:cNvPr id="148485" name="Line 5"/>
          <p:cNvSpPr>
            <a:spLocks noChangeShapeType="1"/>
          </p:cNvSpPr>
          <p:nvPr/>
        </p:nvSpPr>
        <p:spPr bwMode="auto">
          <a:xfrm>
            <a:off x="3124200" y="3733800"/>
            <a:ext cx="2133600" cy="0"/>
          </a:xfrm>
          <a:prstGeom prst="line">
            <a:avLst/>
          </a:prstGeom>
          <a:noFill/>
          <a:ln w="127000">
            <a:solidFill>
              <a:schemeClr val="tx1"/>
            </a:solidFill>
            <a:round/>
            <a:headEnd/>
            <a:tailEnd/>
          </a:ln>
          <a:effectLst/>
        </p:spPr>
        <p:txBody>
          <a:bodyPr/>
          <a:lstStyle/>
          <a:p>
            <a:endParaRPr lang="en-US"/>
          </a:p>
        </p:txBody>
      </p:sp>
      <p:sp>
        <p:nvSpPr>
          <p:cNvPr id="148486" name="Oval 6"/>
          <p:cNvSpPr>
            <a:spLocks noChangeArrowheads="1"/>
          </p:cNvSpPr>
          <p:nvPr/>
        </p:nvSpPr>
        <p:spPr bwMode="auto">
          <a:xfrm>
            <a:off x="3962400" y="31242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8487" name="Oval 7"/>
          <p:cNvSpPr>
            <a:spLocks noChangeArrowheads="1"/>
          </p:cNvSpPr>
          <p:nvPr/>
        </p:nvSpPr>
        <p:spPr bwMode="auto">
          <a:xfrm flipH="1">
            <a:off x="41148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88" name="Oval 8"/>
          <p:cNvSpPr>
            <a:spLocks noChangeArrowheads="1"/>
          </p:cNvSpPr>
          <p:nvPr/>
        </p:nvSpPr>
        <p:spPr bwMode="auto">
          <a:xfrm flipH="1">
            <a:off x="41910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89" name="Oval 9"/>
          <p:cNvSpPr>
            <a:spLocks noChangeArrowheads="1"/>
          </p:cNvSpPr>
          <p:nvPr/>
        </p:nvSpPr>
        <p:spPr bwMode="auto">
          <a:xfrm flipH="1">
            <a:off x="42672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0" name="Oval 10"/>
          <p:cNvSpPr>
            <a:spLocks noChangeArrowheads="1"/>
          </p:cNvSpPr>
          <p:nvPr/>
        </p:nvSpPr>
        <p:spPr bwMode="auto">
          <a:xfrm flipH="1">
            <a:off x="4419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1" name="Oval 11"/>
          <p:cNvSpPr>
            <a:spLocks noChangeArrowheads="1"/>
          </p:cNvSpPr>
          <p:nvPr/>
        </p:nvSpPr>
        <p:spPr bwMode="auto">
          <a:xfrm flipH="1">
            <a:off x="4343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2" name="Oval 12"/>
          <p:cNvSpPr>
            <a:spLocks noChangeArrowheads="1"/>
          </p:cNvSpPr>
          <p:nvPr/>
        </p:nvSpPr>
        <p:spPr bwMode="auto">
          <a:xfrm flipH="1">
            <a:off x="4267200" y="37338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3" name="Oval 13"/>
          <p:cNvSpPr>
            <a:spLocks noChangeArrowheads="1"/>
          </p:cNvSpPr>
          <p:nvPr/>
        </p:nvSpPr>
        <p:spPr bwMode="auto">
          <a:xfrm flipH="1">
            <a:off x="43434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4" name="Oval 14"/>
          <p:cNvSpPr>
            <a:spLocks noChangeArrowheads="1"/>
          </p:cNvSpPr>
          <p:nvPr/>
        </p:nvSpPr>
        <p:spPr bwMode="auto">
          <a:xfrm flipH="1">
            <a:off x="44196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5" name="Oval 15"/>
          <p:cNvSpPr>
            <a:spLocks noChangeArrowheads="1"/>
          </p:cNvSpPr>
          <p:nvPr/>
        </p:nvSpPr>
        <p:spPr bwMode="auto">
          <a:xfrm flipH="1">
            <a:off x="4572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6" name="Oval 16"/>
          <p:cNvSpPr>
            <a:spLocks noChangeArrowheads="1"/>
          </p:cNvSpPr>
          <p:nvPr/>
        </p:nvSpPr>
        <p:spPr bwMode="auto">
          <a:xfrm flipH="1">
            <a:off x="4495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7" name="Oval 17"/>
          <p:cNvSpPr>
            <a:spLocks noChangeArrowheads="1"/>
          </p:cNvSpPr>
          <p:nvPr/>
        </p:nvSpPr>
        <p:spPr bwMode="auto">
          <a:xfrm flipH="1">
            <a:off x="4572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8" name="Oval 18"/>
          <p:cNvSpPr>
            <a:spLocks noChangeArrowheads="1"/>
          </p:cNvSpPr>
          <p:nvPr/>
        </p:nvSpPr>
        <p:spPr bwMode="auto">
          <a:xfrm flipH="1">
            <a:off x="4648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499" name="Oval 19"/>
          <p:cNvSpPr>
            <a:spLocks noChangeArrowheads="1"/>
          </p:cNvSpPr>
          <p:nvPr/>
        </p:nvSpPr>
        <p:spPr bwMode="auto">
          <a:xfrm flipH="1">
            <a:off x="4724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0" name="Oval 20"/>
          <p:cNvSpPr>
            <a:spLocks noChangeArrowheads="1"/>
          </p:cNvSpPr>
          <p:nvPr/>
        </p:nvSpPr>
        <p:spPr bwMode="auto">
          <a:xfrm flipH="1">
            <a:off x="4800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1" name="Oval 21"/>
          <p:cNvSpPr>
            <a:spLocks noChangeArrowheads="1"/>
          </p:cNvSpPr>
          <p:nvPr/>
        </p:nvSpPr>
        <p:spPr bwMode="auto">
          <a:xfrm flipH="1">
            <a:off x="4876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2" name="Oval 22"/>
          <p:cNvSpPr>
            <a:spLocks noChangeArrowheads="1"/>
          </p:cNvSpPr>
          <p:nvPr/>
        </p:nvSpPr>
        <p:spPr bwMode="auto">
          <a:xfrm flipH="1">
            <a:off x="41910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3" name="Oval 23"/>
          <p:cNvSpPr>
            <a:spLocks noChangeArrowheads="1"/>
          </p:cNvSpPr>
          <p:nvPr/>
        </p:nvSpPr>
        <p:spPr bwMode="auto">
          <a:xfrm flipH="1">
            <a:off x="4267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4" name="Oval 24"/>
          <p:cNvSpPr>
            <a:spLocks noChangeArrowheads="1"/>
          </p:cNvSpPr>
          <p:nvPr/>
        </p:nvSpPr>
        <p:spPr bwMode="auto">
          <a:xfrm flipH="1">
            <a:off x="4114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5" name="Oval 25"/>
          <p:cNvSpPr>
            <a:spLocks noChangeArrowheads="1"/>
          </p:cNvSpPr>
          <p:nvPr/>
        </p:nvSpPr>
        <p:spPr bwMode="auto">
          <a:xfrm flipH="1">
            <a:off x="41148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6" name="Oval 26"/>
          <p:cNvSpPr>
            <a:spLocks noChangeArrowheads="1"/>
          </p:cNvSpPr>
          <p:nvPr/>
        </p:nvSpPr>
        <p:spPr bwMode="auto">
          <a:xfrm flipH="1">
            <a:off x="4038600" y="38100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7" name="Oval 27"/>
          <p:cNvSpPr>
            <a:spLocks noChangeArrowheads="1"/>
          </p:cNvSpPr>
          <p:nvPr/>
        </p:nvSpPr>
        <p:spPr bwMode="auto">
          <a:xfrm flipH="1">
            <a:off x="40386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8" name="Oval 28"/>
          <p:cNvSpPr>
            <a:spLocks noChangeArrowheads="1"/>
          </p:cNvSpPr>
          <p:nvPr/>
        </p:nvSpPr>
        <p:spPr bwMode="auto">
          <a:xfrm flipH="1">
            <a:off x="39624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09" name="Oval 29"/>
          <p:cNvSpPr>
            <a:spLocks noChangeArrowheads="1"/>
          </p:cNvSpPr>
          <p:nvPr/>
        </p:nvSpPr>
        <p:spPr bwMode="auto">
          <a:xfrm flipH="1">
            <a:off x="39624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0" name="Oval 30"/>
          <p:cNvSpPr>
            <a:spLocks noChangeArrowheads="1"/>
          </p:cNvSpPr>
          <p:nvPr/>
        </p:nvSpPr>
        <p:spPr bwMode="auto">
          <a:xfrm flipH="1">
            <a:off x="38862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1" name="Oval 31"/>
          <p:cNvSpPr>
            <a:spLocks noChangeArrowheads="1"/>
          </p:cNvSpPr>
          <p:nvPr/>
        </p:nvSpPr>
        <p:spPr bwMode="auto">
          <a:xfrm flipH="1">
            <a:off x="38100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2" name="Oval 32"/>
          <p:cNvSpPr>
            <a:spLocks noChangeArrowheads="1"/>
          </p:cNvSpPr>
          <p:nvPr/>
        </p:nvSpPr>
        <p:spPr bwMode="auto">
          <a:xfrm flipH="1">
            <a:off x="3810000" y="38862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3" name="Oval 33"/>
          <p:cNvSpPr>
            <a:spLocks noChangeArrowheads="1"/>
          </p:cNvSpPr>
          <p:nvPr/>
        </p:nvSpPr>
        <p:spPr bwMode="auto">
          <a:xfrm flipH="1">
            <a:off x="37338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4" name="Oval 34"/>
          <p:cNvSpPr>
            <a:spLocks noChangeArrowheads="1"/>
          </p:cNvSpPr>
          <p:nvPr/>
        </p:nvSpPr>
        <p:spPr bwMode="auto">
          <a:xfrm flipH="1">
            <a:off x="36576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5" name="Oval 35"/>
          <p:cNvSpPr>
            <a:spLocks noChangeArrowheads="1"/>
          </p:cNvSpPr>
          <p:nvPr/>
        </p:nvSpPr>
        <p:spPr bwMode="auto">
          <a:xfrm flipH="1">
            <a:off x="3581400" y="39624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6" name="Oval 36"/>
          <p:cNvSpPr>
            <a:spLocks noChangeArrowheads="1"/>
          </p:cNvSpPr>
          <p:nvPr/>
        </p:nvSpPr>
        <p:spPr bwMode="auto">
          <a:xfrm flipH="1">
            <a:off x="35052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7" name="Oval 37"/>
          <p:cNvSpPr>
            <a:spLocks noChangeArrowheads="1"/>
          </p:cNvSpPr>
          <p:nvPr/>
        </p:nvSpPr>
        <p:spPr bwMode="auto">
          <a:xfrm flipH="1">
            <a:off x="3352800" y="4038600"/>
            <a:ext cx="76200" cy="76200"/>
          </a:xfrm>
          <a:prstGeom prst="ellipse">
            <a:avLst/>
          </a:prstGeom>
          <a:solidFill>
            <a:srgbClr val="FF0000"/>
          </a:solidFill>
          <a:ln w="9525">
            <a:solidFill>
              <a:srgbClr val="FF0000"/>
            </a:solidFill>
            <a:round/>
            <a:headEnd/>
            <a:tailEnd/>
          </a:ln>
          <a:effectLst/>
        </p:spPr>
        <p:txBody>
          <a:bodyPr wrap="none" anchor="ctr"/>
          <a:lstStyle/>
          <a:p>
            <a:endParaRPr lang="en-US"/>
          </a:p>
        </p:txBody>
      </p:sp>
      <p:sp>
        <p:nvSpPr>
          <p:cNvPr id="148518" name="Text Box 38"/>
          <p:cNvSpPr txBox="1">
            <a:spLocks noChangeArrowheads="1"/>
          </p:cNvSpPr>
          <p:nvPr/>
        </p:nvSpPr>
        <p:spPr bwMode="auto">
          <a:xfrm>
            <a:off x="288925" y="4379913"/>
            <a:ext cx="2381250" cy="915987"/>
          </a:xfrm>
          <a:prstGeom prst="rect">
            <a:avLst/>
          </a:prstGeom>
          <a:noFill/>
          <a:ln w="9525">
            <a:noFill/>
            <a:miter lim="800000"/>
            <a:headEnd/>
            <a:tailEnd/>
          </a:ln>
          <a:effectLst/>
        </p:spPr>
        <p:txBody>
          <a:bodyPr wrap="none">
            <a:spAutoFit/>
          </a:bodyPr>
          <a:lstStyle/>
          <a:p>
            <a:r>
              <a:rPr lang="en-US" sz="1800">
                <a:cs typeface="Arial" charset="0"/>
              </a:rPr>
              <a:t>Not saturated</a:t>
            </a:r>
          </a:p>
          <a:p>
            <a:r>
              <a:rPr lang="en-US" sz="1800">
                <a:cs typeface="Arial" charset="0"/>
              </a:rPr>
              <a:t>but not enough time</a:t>
            </a:r>
          </a:p>
          <a:p>
            <a:r>
              <a:rPr lang="en-US" sz="1800">
                <a:cs typeface="Arial" charset="0"/>
              </a:rPr>
              <a:t>to recycle and refill</a:t>
            </a:r>
          </a:p>
        </p:txBody>
      </p:sp>
      <p:sp>
        <p:nvSpPr>
          <p:cNvPr id="148519" name="Freeform 39"/>
          <p:cNvSpPr>
            <a:spLocks/>
          </p:cNvSpPr>
          <p:nvPr/>
        </p:nvSpPr>
        <p:spPr bwMode="auto">
          <a:xfrm>
            <a:off x="4800600" y="5257800"/>
            <a:ext cx="1066800" cy="1003300"/>
          </a:xfrm>
          <a:custGeom>
            <a:avLst/>
            <a:gdLst/>
            <a:ahLst/>
            <a:cxnLst>
              <a:cxn ang="0">
                <a:pos x="0" y="8"/>
              </a:cxn>
              <a:cxn ang="0">
                <a:pos x="48" y="344"/>
              </a:cxn>
              <a:cxn ang="0">
                <a:pos x="144" y="56"/>
              </a:cxn>
              <a:cxn ang="0">
                <a:pos x="384" y="8"/>
              </a:cxn>
            </a:cxnLst>
            <a:rect l="0" t="0" r="r" b="b"/>
            <a:pathLst>
              <a:path w="384" h="352">
                <a:moveTo>
                  <a:pt x="0" y="8"/>
                </a:moveTo>
                <a:cubicBezTo>
                  <a:pt x="12" y="172"/>
                  <a:pt x="24" y="336"/>
                  <a:pt x="48" y="344"/>
                </a:cubicBezTo>
                <a:cubicBezTo>
                  <a:pt x="72" y="352"/>
                  <a:pt x="88" y="112"/>
                  <a:pt x="144" y="56"/>
                </a:cubicBezTo>
                <a:cubicBezTo>
                  <a:pt x="200" y="0"/>
                  <a:pt x="344" y="16"/>
                  <a:pt x="384" y="8"/>
                </a:cubicBezTo>
              </a:path>
            </a:pathLst>
          </a:custGeom>
          <a:noFill/>
          <a:ln w="25400">
            <a:solidFill>
              <a:schemeClr val="tx1"/>
            </a:solidFill>
            <a:round/>
            <a:headEnd/>
            <a:tailEnd/>
          </a:ln>
          <a:effectLst/>
        </p:spPr>
        <p:txBody>
          <a:bodyPr/>
          <a:lstStyle/>
          <a:p>
            <a:endParaRPr lang="en-US"/>
          </a:p>
        </p:txBody>
      </p:sp>
      <p:sp>
        <p:nvSpPr>
          <p:cNvPr id="148520" name="Line 40"/>
          <p:cNvSpPr>
            <a:spLocks noChangeShapeType="1"/>
          </p:cNvSpPr>
          <p:nvPr/>
        </p:nvSpPr>
        <p:spPr bwMode="auto">
          <a:xfrm flipH="1">
            <a:off x="3962400" y="5257800"/>
            <a:ext cx="838200" cy="0"/>
          </a:xfrm>
          <a:prstGeom prst="line">
            <a:avLst/>
          </a:prstGeom>
          <a:noFill/>
          <a:ln w="25400">
            <a:solidFill>
              <a:schemeClr val="tx1"/>
            </a:solidFill>
            <a:round/>
            <a:headEnd/>
            <a:tailEnd/>
          </a:ln>
          <a:effectLst/>
        </p:spPr>
        <p:txBody>
          <a:bodyPr/>
          <a:lstStyle/>
          <a:p>
            <a:endParaRPr lang="en-US"/>
          </a:p>
        </p:txBody>
      </p:sp>
      <p:sp>
        <p:nvSpPr>
          <p:cNvPr id="148521" name="Line 41"/>
          <p:cNvSpPr>
            <a:spLocks noChangeShapeType="1"/>
          </p:cNvSpPr>
          <p:nvPr/>
        </p:nvSpPr>
        <p:spPr bwMode="auto">
          <a:xfrm>
            <a:off x="4419600" y="5029200"/>
            <a:ext cx="0" cy="381000"/>
          </a:xfrm>
          <a:prstGeom prst="line">
            <a:avLst/>
          </a:prstGeom>
          <a:noFill/>
          <a:ln w="19050">
            <a:solidFill>
              <a:schemeClr val="tx1"/>
            </a:solidFill>
            <a:round/>
            <a:headEnd/>
            <a:tailEnd/>
          </a:ln>
          <a:effectLst/>
        </p:spPr>
        <p:txBody>
          <a:bodyPr/>
          <a:lstStyle/>
          <a:p>
            <a:endParaRPr lang="en-US"/>
          </a:p>
        </p:txBody>
      </p:sp>
      <p:sp>
        <p:nvSpPr>
          <p:cNvPr id="148522" name="Oval 42"/>
          <p:cNvSpPr>
            <a:spLocks noChangeArrowheads="1"/>
          </p:cNvSpPr>
          <p:nvPr/>
        </p:nvSpPr>
        <p:spPr bwMode="auto">
          <a:xfrm>
            <a:off x="5181600" y="2819400"/>
            <a:ext cx="533400" cy="533400"/>
          </a:xfrm>
          <a:prstGeom prst="ellipse">
            <a:avLst/>
          </a:prstGeom>
          <a:solidFill>
            <a:srgbClr val="FF0000">
              <a:alpha val="28999"/>
            </a:srgbClr>
          </a:solidFill>
          <a:ln w="12700">
            <a:solidFill>
              <a:schemeClr val="tx1"/>
            </a:solidFill>
            <a:round/>
            <a:headEnd/>
            <a:tailEnd/>
          </a:ln>
          <a:effectLst/>
        </p:spPr>
        <p:txBody>
          <a:bodyPr wrap="none" anchor="ctr"/>
          <a:lstStyle/>
          <a:p>
            <a:endParaRPr lang="en-US"/>
          </a:p>
        </p:txBody>
      </p:sp>
      <p:sp>
        <p:nvSpPr>
          <p:cNvPr id="148523" name="Oval 43"/>
          <p:cNvSpPr>
            <a:spLocks noChangeArrowheads="1"/>
          </p:cNvSpPr>
          <p:nvPr/>
        </p:nvSpPr>
        <p:spPr bwMode="auto">
          <a:xfrm>
            <a:off x="4648200" y="2057400"/>
            <a:ext cx="533400" cy="533400"/>
          </a:xfrm>
          <a:prstGeom prst="ellipse">
            <a:avLst/>
          </a:prstGeom>
          <a:solidFill>
            <a:srgbClr val="FF0000">
              <a:alpha val="74001"/>
            </a:srgbClr>
          </a:solidFill>
          <a:ln w="12700">
            <a:solidFill>
              <a:schemeClr val="tx1"/>
            </a:solidFill>
            <a:round/>
            <a:headEnd/>
            <a:tailEnd/>
          </a:ln>
          <a:effectLst/>
        </p:spPr>
        <p:txBody>
          <a:bodyPr wrap="none" anchor="ctr"/>
          <a:lstStyle/>
          <a:p>
            <a:endParaRPr lang="en-US"/>
          </a:p>
        </p:txBody>
      </p:sp>
      <p:sp>
        <p:nvSpPr>
          <p:cNvPr id="148524" name="Line 44"/>
          <p:cNvSpPr>
            <a:spLocks noChangeShapeType="1"/>
          </p:cNvSpPr>
          <p:nvPr/>
        </p:nvSpPr>
        <p:spPr bwMode="auto">
          <a:xfrm flipH="1">
            <a:off x="4419600" y="2743200"/>
            <a:ext cx="228600" cy="304800"/>
          </a:xfrm>
          <a:prstGeom prst="line">
            <a:avLst/>
          </a:prstGeom>
          <a:noFill/>
          <a:ln w="25400">
            <a:solidFill>
              <a:schemeClr val="tx1"/>
            </a:solidFill>
            <a:round/>
            <a:headEnd/>
            <a:tailEnd type="triangle" w="med" len="med"/>
          </a:ln>
          <a:effectLst/>
        </p:spPr>
        <p:txBody>
          <a:bodyPr/>
          <a:lstStyle/>
          <a:p>
            <a:endParaRPr lang="en-US"/>
          </a:p>
        </p:txBody>
      </p:sp>
      <p:sp>
        <p:nvSpPr>
          <p:cNvPr id="148525" name="Line 45"/>
          <p:cNvSpPr>
            <a:spLocks noChangeShapeType="1"/>
          </p:cNvSpPr>
          <p:nvPr/>
        </p:nvSpPr>
        <p:spPr bwMode="auto">
          <a:xfrm flipV="1">
            <a:off x="4724400" y="3200400"/>
            <a:ext cx="304800" cy="152400"/>
          </a:xfrm>
          <a:prstGeom prst="line">
            <a:avLst/>
          </a:prstGeom>
          <a:noFill/>
          <a:ln w="25400">
            <a:solidFill>
              <a:schemeClr val="tx1"/>
            </a:solidFill>
            <a:round/>
            <a:headEnd/>
            <a:tailEnd type="triangle" w="med" len="med"/>
          </a:ln>
          <a:effectLst/>
        </p:spPr>
        <p:txBody>
          <a:bodyPr/>
          <a:lstStyle/>
          <a:p>
            <a:endParaRPr lang="en-US"/>
          </a:p>
        </p:txBody>
      </p:sp>
      <p:sp>
        <p:nvSpPr>
          <p:cNvPr id="148526" name="Line 46"/>
          <p:cNvSpPr>
            <a:spLocks noChangeShapeType="1"/>
          </p:cNvSpPr>
          <p:nvPr/>
        </p:nvSpPr>
        <p:spPr bwMode="auto">
          <a:xfrm flipH="1" flipV="1">
            <a:off x="5181600" y="2590800"/>
            <a:ext cx="228600" cy="152400"/>
          </a:xfrm>
          <a:prstGeom prst="line">
            <a:avLst/>
          </a:prstGeom>
          <a:noFill/>
          <a:ln w="25400">
            <a:solidFill>
              <a:schemeClr val="tx1"/>
            </a:solidFill>
            <a:round/>
            <a:headEnd/>
            <a:tailEnd type="triangle" w="med" len="med"/>
          </a:ln>
          <a:effectLst/>
        </p:spPr>
        <p:txBody>
          <a:bodyPr/>
          <a:lstStyle/>
          <a:p>
            <a:endParaRPr lang="en-US"/>
          </a:p>
        </p:txBody>
      </p:sp>
      <p:sp>
        <p:nvSpPr>
          <p:cNvPr id="148527" name="Freeform 47"/>
          <p:cNvSpPr>
            <a:spLocks/>
          </p:cNvSpPr>
          <p:nvPr/>
        </p:nvSpPr>
        <p:spPr bwMode="auto">
          <a:xfrm>
            <a:off x="7239000" y="5257800"/>
            <a:ext cx="1066800" cy="638175"/>
          </a:xfrm>
          <a:custGeom>
            <a:avLst/>
            <a:gdLst/>
            <a:ahLst/>
            <a:cxnLst>
              <a:cxn ang="0">
                <a:pos x="0" y="6"/>
              </a:cxn>
              <a:cxn ang="0">
                <a:pos x="72" y="392"/>
              </a:cxn>
              <a:cxn ang="0">
                <a:pos x="208" y="64"/>
              </a:cxn>
              <a:cxn ang="0">
                <a:pos x="672" y="6"/>
              </a:cxn>
            </a:cxnLst>
            <a:rect l="0" t="0" r="r" b="b"/>
            <a:pathLst>
              <a:path w="672" h="402">
                <a:moveTo>
                  <a:pt x="0" y="6"/>
                </a:moveTo>
                <a:cubicBezTo>
                  <a:pt x="12" y="70"/>
                  <a:pt x="37" y="382"/>
                  <a:pt x="72" y="392"/>
                </a:cubicBezTo>
                <a:cubicBezTo>
                  <a:pt x="107" y="402"/>
                  <a:pt x="108" y="128"/>
                  <a:pt x="208" y="64"/>
                </a:cubicBezTo>
                <a:cubicBezTo>
                  <a:pt x="308" y="0"/>
                  <a:pt x="575" y="18"/>
                  <a:pt x="672" y="6"/>
                </a:cubicBezTo>
              </a:path>
            </a:pathLst>
          </a:custGeom>
          <a:noFill/>
          <a:ln w="25400">
            <a:solidFill>
              <a:schemeClr val="tx1"/>
            </a:solidFill>
            <a:round/>
            <a:headEnd/>
            <a:tailEnd/>
          </a:ln>
          <a:effectLst/>
        </p:spPr>
        <p:txBody>
          <a:bodyPr/>
          <a:lstStyle/>
          <a:p>
            <a:endParaRPr lang="en-US"/>
          </a:p>
        </p:txBody>
      </p:sp>
      <p:sp>
        <p:nvSpPr>
          <p:cNvPr id="148528" name="Line 48"/>
          <p:cNvSpPr>
            <a:spLocks noChangeShapeType="1"/>
          </p:cNvSpPr>
          <p:nvPr/>
        </p:nvSpPr>
        <p:spPr bwMode="auto">
          <a:xfrm flipH="1">
            <a:off x="6400800" y="5245100"/>
            <a:ext cx="838200" cy="0"/>
          </a:xfrm>
          <a:prstGeom prst="line">
            <a:avLst/>
          </a:prstGeom>
          <a:noFill/>
          <a:ln w="25400">
            <a:solidFill>
              <a:schemeClr val="tx1"/>
            </a:solidFill>
            <a:round/>
            <a:headEnd/>
            <a:tailEnd/>
          </a:ln>
          <a:effectLst/>
        </p:spPr>
        <p:txBody>
          <a:bodyPr/>
          <a:lstStyle/>
          <a:p>
            <a:endParaRPr lang="en-US"/>
          </a:p>
        </p:txBody>
      </p:sp>
      <p:sp>
        <p:nvSpPr>
          <p:cNvPr id="148529" name="Line 49"/>
          <p:cNvSpPr>
            <a:spLocks noChangeShapeType="1"/>
          </p:cNvSpPr>
          <p:nvPr/>
        </p:nvSpPr>
        <p:spPr bwMode="auto">
          <a:xfrm>
            <a:off x="6858000" y="5016500"/>
            <a:ext cx="0" cy="381000"/>
          </a:xfrm>
          <a:prstGeom prst="line">
            <a:avLst/>
          </a:prstGeom>
          <a:noFill/>
          <a:ln w="19050">
            <a:solidFill>
              <a:schemeClr val="tx1"/>
            </a:solidFill>
            <a:round/>
            <a:headEnd/>
            <a:tailEnd/>
          </a:ln>
          <a:effectLst/>
        </p:spPr>
        <p:txBody>
          <a:bodyPr/>
          <a:lstStyle/>
          <a:p>
            <a:endParaRPr lang="en-US"/>
          </a:p>
        </p:txBody>
      </p:sp>
      <p:sp>
        <p:nvSpPr>
          <p:cNvPr id="148530" name="Line 50"/>
          <p:cNvSpPr>
            <a:spLocks noChangeShapeType="1"/>
          </p:cNvSpPr>
          <p:nvPr/>
        </p:nvSpPr>
        <p:spPr bwMode="auto">
          <a:xfrm flipV="1">
            <a:off x="5791200" y="5791200"/>
            <a:ext cx="685800" cy="152400"/>
          </a:xfrm>
          <a:prstGeom prst="line">
            <a:avLst/>
          </a:prstGeom>
          <a:noFill/>
          <a:ln w="25400">
            <a:solidFill>
              <a:schemeClr val="tx1"/>
            </a:solidFill>
            <a:round/>
            <a:headEnd/>
            <a:tailEnd type="triangle" w="med" len="med"/>
          </a:ln>
          <a:effectLst/>
        </p:spPr>
        <p:txBody>
          <a:bodyPr/>
          <a:lstStyle/>
          <a:p>
            <a:endParaRPr lang="en-US"/>
          </a:p>
        </p:txBody>
      </p:sp>
      <p:sp>
        <p:nvSpPr>
          <p:cNvPr id="148531" name="Text Box 51"/>
          <p:cNvSpPr txBox="1">
            <a:spLocks noChangeArrowheads="1"/>
          </p:cNvSpPr>
          <p:nvPr/>
        </p:nvSpPr>
        <p:spPr bwMode="auto">
          <a:xfrm>
            <a:off x="5851525" y="5980113"/>
            <a:ext cx="692150" cy="366712"/>
          </a:xfrm>
          <a:prstGeom prst="rect">
            <a:avLst/>
          </a:prstGeom>
          <a:noFill/>
          <a:ln w="9525">
            <a:noFill/>
            <a:miter lim="800000"/>
            <a:headEnd/>
            <a:tailEnd/>
          </a:ln>
          <a:effectLst/>
        </p:spPr>
        <p:txBody>
          <a:bodyPr wrap="none">
            <a:spAutoFit/>
          </a:bodyPr>
          <a:lstStyle/>
          <a:p>
            <a:r>
              <a:rPr lang="en-US" sz="1800" b="0">
                <a:cs typeface="Arial" charset="0"/>
              </a:rPr>
              <a:t>Time</a:t>
            </a:r>
          </a:p>
        </p:txBody>
      </p:sp>
      <p:sp>
        <p:nvSpPr>
          <p:cNvPr id="148532" name="Line 52"/>
          <p:cNvSpPr>
            <a:spLocks noChangeShapeType="1"/>
          </p:cNvSpPr>
          <p:nvPr/>
        </p:nvSpPr>
        <p:spPr bwMode="auto">
          <a:xfrm>
            <a:off x="4038600" y="6248400"/>
            <a:ext cx="4724400" cy="0"/>
          </a:xfrm>
          <a:prstGeom prst="line">
            <a:avLst/>
          </a:prstGeom>
          <a:noFill/>
          <a:ln w="25400" cap="rnd">
            <a:solidFill>
              <a:schemeClr val="tx1"/>
            </a:solidFill>
            <a:prstDash val="sysDot"/>
            <a:round/>
            <a:headEnd/>
            <a:tailEnd/>
          </a:ln>
          <a:effec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263</Words>
  <Application>Microsoft Office PowerPoint</Application>
  <PresentationFormat>On-screen Show (4:3)</PresentationFormat>
  <Paragraphs>75</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Times New Roman</vt:lpstr>
      <vt:lpstr>Office Theme</vt:lpstr>
      <vt:lpstr>Image</vt:lpstr>
      <vt:lpstr>The neuromuscular junction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Classical Quantal Counting Methods vs. New Stochastic Measurements.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neuromuscular junction</dc:title>
  <dc:creator>Robin</dc:creator>
  <cp:lastModifiedBy>no one</cp:lastModifiedBy>
  <cp:revision>2</cp:revision>
  <dcterms:created xsi:type="dcterms:W3CDTF">2007-08-15T19:09:38Z</dcterms:created>
  <dcterms:modified xsi:type="dcterms:W3CDTF">2017-01-18T15:39:27Z</dcterms:modified>
</cp:coreProperties>
</file>